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6" r:id="rId2"/>
    <p:sldId id="256" r:id="rId3"/>
    <p:sldId id="257" r:id="rId4"/>
    <p:sldId id="266" r:id="rId5"/>
    <p:sldId id="267" r:id="rId6"/>
    <p:sldId id="268" r:id="rId7"/>
    <p:sldId id="269" r:id="rId8"/>
    <p:sldId id="262" r:id="rId9"/>
    <p:sldId id="263" r:id="rId10"/>
    <p:sldId id="264" r:id="rId11"/>
    <p:sldId id="265" r:id="rId12"/>
    <p:sldId id="271" r:id="rId13"/>
    <p:sldId id="270" r:id="rId14"/>
    <p:sldId id="272" r:id="rId15"/>
    <p:sldId id="273" r:id="rId16"/>
    <p:sldId id="274" r:id="rId17"/>
    <p:sldId id="275" r:id="rId18"/>
    <p:sldId id="277" r:id="rId19"/>
    <p:sldId id="279" r:id="rId20"/>
    <p:sldId id="280" r:id="rId21"/>
    <p:sldId id="283" r:id="rId22"/>
    <p:sldId id="282" r:id="rId23"/>
    <p:sldId id="288" r:id="rId24"/>
    <p:sldId id="281" r:id="rId25"/>
    <p:sldId id="284" r:id="rId26"/>
    <p:sldId id="286" r:id="rId27"/>
    <p:sldId id="289" r:id="rId28"/>
    <p:sldId id="292" r:id="rId29"/>
    <p:sldId id="293" r:id="rId30"/>
    <p:sldId id="299" r:id="rId31"/>
    <p:sldId id="290" r:id="rId32"/>
    <p:sldId id="296" r:id="rId33"/>
    <p:sldId id="294" r:id="rId34"/>
    <p:sldId id="298" r:id="rId35"/>
    <p:sldId id="300" r:id="rId36"/>
    <p:sldId id="295" r:id="rId37"/>
    <p:sldId id="30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9929" y="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先到</a:t>
            </a:r>
            <a:r>
              <a:rPr lang="en-US" altLang="zh-TW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Z://nisra</a:t>
            </a:r>
            <a:r>
              <a:rPr lang="zh-TW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下載</a:t>
            </a:r>
            <a:r>
              <a:rPr lang="zh-TW" altLang="en-US" sz="5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檔案</a:t>
            </a:r>
            <a:endParaRPr lang="zh-TW" altLang="en-US" sz="5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2435" y="2133599"/>
            <a:ext cx="11462328" cy="4343401"/>
          </a:xfrm>
        </p:spPr>
        <p:txBody>
          <a:bodyPr>
            <a:noAutofit/>
          </a:bodyPr>
          <a:lstStyle/>
          <a:p>
            <a:endParaRPr lang="en-US" altLang="zh-TW" sz="4000" dirty="0" smtClean="0"/>
          </a:p>
          <a:p>
            <a:pPr marL="0" indent="0" algn="ctr">
              <a:buNone/>
            </a:pPr>
            <a:r>
              <a:rPr lang="zh-TW" altLang="en-US" sz="4000" dirty="0" smtClean="0"/>
              <a:t>接下來安裝</a:t>
            </a:r>
            <a:r>
              <a:rPr lang="en-US" altLang="zh-TW" sz="4000" cap="none" dirty="0" smtClean="0"/>
              <a:t>Oracal VM</a:t>
            </a:r>
            <a:r>
              <a:rPr lang="zh-TW" altLang="en-US" sz="4000" dirty="0" smtClean="0"/>
              <a:t>，裝完之後執行</a:t>
            </a:r>
            <a:r>
              <a:rPr lang="en-US" altLang="zh-TW" sz="4000" dirty="0" smtClean="0"/>
              <a:t>ova</a:t>
            </a:r>
            <a:r>
              <a:rPr lang="zh-TW" altLang="en-US" sz="4000" dirty="0" smtClean="0"/>
              <a:t>檔案</a:t>
            </a:r>
            <a:endParaRPr lang="en-US" altLang="zh-TW" sz="4000" dirty="0" smtClean="0"/>
          </a:p>
          <a:p>
            <a:pPr marL="0" indent="0" algn="ctr">
              <a:buNone/>
            </a:pPr>
            <a:r>
              <a:rPr lang="zh-TW" altLang="en-US" sz="4000" dirty="0" smtClean="0"/>
              <a:t>登入虛擬機</a:t>
            </a:r>
            <a:endParaRPr lang="en-US" altLang="zh-TW" sz="4000" dirty="0"/>
          </a:p>
          <a:p>
            <a:pPr marL="0" indent="0" algn="ctr">
              <a:buNone/>
            </a:pPr>
            <a:r>
              <a:rPr lang="zh-TW" altLang="en-US" sz="4000" dirty="0" smtClean="0"/>
              <a:t>帳號</a:t>
            </a:r>
            <a:r>
              <a:rPr lang="en-US" altLang="zh-TW" sz="4000" dirty="0" smtClean="0"/>
              <a:t>:</a:t>
            </a:r>
            <a:r>
              <a:rPr lang="en-US" altLang="zh-TW" sz="4000" cap="none" dirty="0" smtClean="0"/>
              <a:t>nisra</a:t>
            </a:r>
          </a:p>
          <a:p>
            <a:pPr marL="0" indent="0" algn="ctr">
              <a:buNone/>
            </a:pPr>
            <a:r>
              <a:rPr lang="zh-TW" altLang="en-US" sz="4000" dirty="0" smtClean="0"/>
              <a:t>密</a:t>
            </a:r>
            <a:r>
              <a:rPr lang="zh-TW" altLang="en-US" sz="4000" dirty="0"/>
              <a:t>碼</a:t>
            </a:r>
            <a:r>
              <a:rPr lang="en-US" altLang="zh-TW" sz="4000" dirty="0" smtClean="0"/>
              <a:t>:</a:t>
            </a:r>
            <a:r>
              <a:rPr lang="en-US" altLang="zh-TW" sz="4000" cap="none" dirty="0" smtClean="0"/>
              <a:t>nisra</a:t>
            </a:r>
          </a:p>
          <a:p>
            <a:endParaRPr lang="en-US" altLang="zh-TW" sz="4000" dirty="0" smtClean="0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0785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0576" y="184144"/>
            <a:ext cx="9905998" cy="1905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有了</a:t>
            </a:r>
            <a:r>
              <a:rPr lang="en-US" altLang="zh-TW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docker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之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後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63" y="1532802"/>
            <a:ext cx="8723024" cy="46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4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0901" y="-19627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docker</a:t>
            </a:r>
            <a:r>
              <a:rPr lang="zh-TW" alt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好處多多</a:t>
            </a:r>
            <a:endParaRPr lang="zh-TW" alt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8246" y="1237673"/>
            <a:ext cx="11392332" cy="5308031"/>
          </a:xfrm>
          <a:solidFill>
            <a:schemeClr val="accent3">
              <a:lumMod val="75000"/>
            </a:schemeClr>
          </a:solidFill>
        </p:spPr>
        <p:txBody>
          <a:bodyPr>
            <a:noAutofit/>
          </a:bodyPr>
          <a:lstStyle/>
          <a:p>
            <a:pPr fontAlgn="base"/>
            <a:r>
              <a:rPr lang="en-US" altLang="zh-TW" sz="2400" b="1" dirty="0">
                <a:solidFill>
                  <a:srgbClr val="FFFF00"/>
                </a:solidFill>
                <a:effectLst/>
              </a:rPr>
              <a:t>1.VM </a:t>
            </a:r>
            <a:r>
              <a:rPr lang="zh-TW" altLang="en-US" sz="2400" b="1" dirty="0">
                <a:solidFill>
                  <a:srgbClr val="FFFF00"/>
                </a:solidFill>
                <a:effectLst/>
              </a:rPr>
              <a:t>的映像檔通常落在數 </a:t>
            </a:r>
            <a:r>
              <a:rPr lang="en-US" altLang="zh-TW" sz="2400" b="1" dirty="0">
                <a:solidFill>
                  <a:srgbClr val="FFFF00"/>
                </a:solidFill>
                <a:effectLst/>
              </a:rPr>
              <a:t>GB </a:t>
            </a:r>
            <a:r>
              <a:rPr lang="zh-TW" altLang="en-US" sz="2400" b="1" dirty="0">
                <a:solidFill>
                  <a:srgbClr val="FFFF00"/>
                </a:solidFill>
                <a:effectLst/>
              </a:rPr>
              <a:t>至數十 </a:t>
            </a:r>
            <a:r>
              <a:rPr lang="en-US" altLang="zh-TW" sz="2400" b="1" dirty="0">
                <a:solidFill>
                  <a:srgbClr val="FFFF00"/>
                </a:solidFill>
                <a:effectLst/>
              </a:rPr>
              <a:t>GB </a:t>
            </a:r>
            <a:r>
              <a:rPr lang="zh-TW" altLang="en-US" sz="2400" b="1" dirty="0">
                <a:solidFill>
                  <a:srgbClr val="FFFF00"/>
                </a:solidFill>
                <a:effectLst/>
              </a:rPr>
              <a:t>都有</a:t>
            </a:r>
            <a:r>
              <a:rPr lang="zh-TW" altLang="en-US" sz="2400" dirty="0">
                <a:effectLst/>
              </a:rPr>
              <a:t>，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而容器映像檔一般最大也才數百 </a:t>
            </a:r>
            <a:r>
              <a:rPr lang="en-US" altLang="zh-TW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MB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。如此輕量級的特性，讓映像檔管理以及 </a:t>
            </a:r>
            <a:r>
              <a:rPr lang="en-US" altLang="zh-TW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App 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的啟動、關閉流程皆方便迅速許多。 </a:t>
            </a:r>
            <a:endParaRPr lang="en-US" altLang="zh-TW" sz="2400" dirty="0">
              <a:solidFill>
                <a:schemeClr val="accent3">
                  <a:lumMod val="40000"/>
                  <a:lumOff val="60000"/>
                </a:schemeClr>
              </a:solidFill>
              <a:latin typeface="Open Sans"/>
            </a:endParaRPr>
          </a:p>
          <a:p>
            <a:pPr fontAlgn="base"/>
            <a:r>
              <a:rPr lang="en-US" altLang="zh-TW" sz="2400" dirty="0" smtClean="0">
                <a:effectLst/>
              </a:rPr>
              <a:t>2</a:t>
            </a:r>
            <a:r>
              <a:rPr lang="en-US" altLang="zh-TW" sz="2400" dirty="0">
                <a:effectLst/>
              </a:rPr>
              <a:t>.</a:t>
            </a:r>
            <a:r>
              <a:rPr lang="zh-TW" altLang="en-US" sz="2400" b="1" dirty="0">
                <a:solidFill>
                  <a:srgbClr val="FFFF00"/>
                </a:solidFill>
                <a:effectLst/>
              </a:rPr>
              <a:t>容器的移轉性</a:t>
            </a:r>
            <a:r>
              <a:rPr lang="zh-TW" altLang="en-US" sz="2400" b="1" dirty="0" smtClean="0">
                <a:solidFill>
                  <a:srgbClr val="FFFF00"/>
                </a:solidFill>
                <a:effectLst/>
              </a:rPr>
              <a:t>強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，只要在實體伺服器上安裝了 </a:t>
            </a:r>
            <a:r>
              <a:rPr lang="en-US" altLang="zh-TW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Docker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，無論 </a:t>
            </a:r>
            <a:r>
              <a:rPr lang="en-US" altLang="zh-TW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Host OS 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為任何作業環境，皆能正常運行容器化後的應用程序。</a:t>
            </a:r>
            <a:endParaRPr lang="en-US" altLang="zh-TW" sz="2400" dirty="0">
              <a:solidFill>
                <a:schemeClr val="accent3">
                  <a:lumMod val="40000"/>
                  <a:lumOff val="60000"/>
                </a:schemeClr>
              </a:solidFill>
              <a:latin typeface="Open Sans"/>
            </a:endParaRPr>
          </a:p>
          <a:p>
            <a:pPr fontAlgn="base"/>
            <a:endParaRPr lang="en-US" altLang="zh-TW" sz="2400" dirty="0" smtClean="0">
              <a:effectLst/>
            </a:endParaRPr>
          </a:p>
          <a:p>
            <a:pPr fontAlgn="base"/>
            <a:r>
              <a:rPr lang="en-US" altLang="zh-TW" sz="2400" dirty="0" smtClean="0">
                <a:effectLst/>
              </a:rPr>
              <a:t>3.</a:t>
            </a:r>
            <a:r>
              <a:rPr lang="zh-TW" altLang="en-US" dirty="0">
                <a:effectLst/>
              </a:rPr>
              <a:t> </a:t>
            </a:r>
            <a:r>
              <a:rPr lang="en-US" altLang="zh-TW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VM 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裡面的作業系統開機需要花一點時間開機，</a:t>
            </a:r>
            <a:r>
              <a:rPr lang="en-US" altLang="zh-TW" sz="2400" b="1" dirty="0" err="1">
                <a:solidFill>
                  <a:srgbClr val="FFFF00"/>
                </a:solidFill>
                <a:effectLst/>
              </a:rPr>
              <a:t>docker</a:t>
            </a:r>
            <a:r>
              <a:rPr lang="zh-TW" altLang="en-US" sz="2400" b="1" dirty="0">
                <a:solidFill>
                  <a:srgbClr val="FFFF00"/>
                </a:solidFill>
                <a:effectLst/>
              </a:rPr>
              <a:t>啟動速度比 </a:t>
            </a:r>
            <a:r>
              <a:rPr lang="en-US" altLang="zh-TW" sz="2400" b="1" dirty="0">
                <a:solidFill>
                  <a:srgbClr val="FFFF00"/>
                </a:solidFill>
                <a:effectLst/>
              </a:rPr>
              <a:t>VM </a:t>
            </a:r>
            <a:r>
              <a:rPr lang="zh-TW" altLang="en-US" sz="2400" b="1" dirty="0" smtClean="0">
                <a:solidFill>
                  <a:srgbClr val="FFFF00"/>
                </a:solidFill>
                <a:effectLst/>
              </a:rPr>
              <a:t>快。</a:t>
            </a:r>
            <a:endParaRPr lang="en-US" altLang="zh-TW" sz="2400" b="1" dirty="0" smtClean="0">
              <a:solidFill>
                <a:srgbClr val="FFFF00"/>
              </a:solidFill>
              <a:effectLst/>
            </a:endParaRPr>
          </a:p>
          <a:p>
            <a:pPr marL="0" indent="0" fontAlgn="base">
              <a:buNone/>
            </a:pPr>
            <a:endParaRPr lang="zh-TW" altLang="en-US" sz="2400" b="1" dirty="0">
              <a:solidFill>
                <a:srgbClr val="FFFF00"/>
              </a:solidFill>
              <a:effectLst/>
            </a:endParaRPr>
          </a:p>
          <a:p>
            <a:pPr fontAlgn="base"/>
            <a:r>
              <a:rPr lang="en-US" altLang="zh-TW" sz="2400" dirty="0">
                <a:effectLst/>
              </a:rPr>
              <a:t>4</a:t>
            </a:r>
            <a:r>
              <a:rPr lang="en-US" altLang="zh-TW" sz="2400" dirty="0" smtClean="0">
                <a:effectLst/>
              </a:rPr>
              <a:t>.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透過 </a:t>
            </a:r>
            <a:r>
              <a:rPr lang="en-US" altLang="zh-TW" sz="2400" b="1" dirty="0" smtClean="0">
                <a:solidFill>
                  <a:srgbClr val="FFFF00"/>
                </a:solidFill>
                <a:effectLst/>
              </a:rPr>
              <a:t>Docker </a:t>
            </a:r>
            <a:r>
              <a:rPr lang="zh-TW" altLang="en-US" sz="2400" b="1" dirty="0" smtClean="0">
                <a:solidFill>
                  <a:srgbClr val="FFFF00"/>
                </a:solidFill>
                <a:effectLst/>
              </a:rPr>
              <a:t>容器引擎，容器的開發、管理與運行非常簡易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，因此實踐 </a:t>
            </a:r>
            <a:r>
              <a:rPr lang="en-US" altLang="zh-TW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DevOps 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的運作 </a:t>
            </a:r>
            <a:r>
              <a:rPr lang="en-US" altLang="zh-TW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(Development + Operation)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，解決以往常見開發與維運立場不一的</a:t>
            </a:r>
            <a:r>
              <a:rPr lang="zh-TW" altLang="en-US" sz="2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問題</a:t>
            </a:r>
            <a:r>
              <a:rPr lang="zh-TW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Open San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240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50" y="48952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cap="non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Docker </a:t>
            </a:r>
            <a:r>
              <a:rPr lang="zh-TW" altLang="en-US" sz="4400" cap="non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介紹</a:t>
            </a:r>
            <a:endParaRPr lang="zh-TW" alt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9740" y="1948873"/>
            <a:ext cx="9905998" cy="4755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effectLst/>
              </a:rPr>
              <a:t>Docker </a:t>
            </a:r>
            <a:r>
              <a:rPr lang="zh-TW" altLang="en-US" sz="2400" dirty="0">
                <a:effectLst/>
              </a:rPr>
              <a:t>是一個開源</a:t>
            </a:r>
            <a:r>
              <a:rPr lang="zh-TW" altLang="en-US" sz="2400" dirty="0" smtClean="0">
                <a:effectLst/>
              </a:rPr>
              <a:t>專案，是由 </a:t>
            </a:r>
            <a:r>
              <a:rPr lang="en-US" altLang="zh-TW" sz="2400" dirty="0">
                <a:solidFill>
                  <a:srgbClr val="FFFF00"/>
                </a:solidFill>
                <a:effectLst/>
              </a:rPr>
              <a:t>Google </a:t>
            </a:r>
            <a:r>
              <a:rPr lang="zh-TW" altLang="en-US" sz="2400" dirty="0">
                <a:solidFill>
                  <a:srgbClr val="FFFF00"/>
                </a:solidFill>
                <a:effectLst/>
              </a:rPr>
              <a:t>公司推出的 </a:t>
            </a:r>
            <a:r>
              <a:rPr lang="en-US" altLang="zh-TW" sz="2400" dirty="0">
                <a:solidFill>
                  <a:srgbClr val="FFFF00"/>
                </a:solidFill>
                <a:effectLst/>
              </a:rPr>
              <a:t>Go </a:t>
            </a:r>
            <a:r>
              <a:rPr lang="zh-TW" altLang="en-US" sz="2400" dirty="0">
                <a:solidFill>
                  <a:srgbClr val="FFFF00"/>
                </a:solidFill>
                <a:effectLst/>
              </a:rPr>
              <a:t>語言</a:t>
            </a:r>
            <a:r>
              <a:rPr lang="zh-TW" altLang="en-US" sz="2400" dirty="0">
                <a:effectLst/>
              </a:rPr>
              <a:t>實</a:t>
            </a:r>
            <a:r>
              <a:rPr lang="zh-TW" altLang="en-US" sz="2400" dirty="0" smtClean="0">
                <a:effectLst/>
              </a:rPr>
              <a:t>作</a:t>
            </a:r>
            <a:endParaRPr lang="en-US" altLang="zh-TW" sz="2400" dirty="0" smtClean="0">
              <a:effectLst/>
            </a:endParaRPr>
          </a:p>
          <a:p>
            <a:pPr marL="0" indent="0">
              <a:buNone/>
            </a:pPr>
            <a:endParaRPr lang="en-US" altLang="zh-TW" sz="2400" dirty="0" smtClean="0">
              <a:effectLst/>
            </a:endParaRPr>
          </a:p>
          <a:p>
            <a:pPr marL="0" indent="0">
              <a:buNone/>
            </a:pPr>
            <a:r>
              <a:rPr lang="en-US" altLang="zh-TW" sz="2400" dirty="0">
                <a:effectLst/>
              </a:rPr>
              <a:t>Docker </a:t>
            </a:r>
            <a:r>
              <a:rPr lang="zh-TW" altLang="en-US" sz="2400" dirty="0">
                <a:effectLst/>
              </a:rPr>
              <a:t>專案的目標是實作輕量級的</a:t>
            </a:r>
            <a:r>
              <a:rPr lang="zh-TW" altLang="en-US" sz="2400" dirty="0">
                <a:solidFill>
                  <a:srgbClr val="FFFF00"/>
                </a:solidFill>
                <a:effectLst/>
              </a:rPr>
              <a:t>作業系統虛擬化</a:t>
            </a:r>
            <a:r>
              <a:rPr lang="zh-TW" altLang="en-US" sz="2400" dirty="0">
                <a:effectLst/>
              </a:rPr>
              <a:t>解決方案</a:t>
            </a:r>
            <a:r>
              <a:rPr lang="zh-TW" altLang="en-US" sz="2400" dirty="0" smtClean="0">
                <a:effectLst/>
              </a:rPr>
              <a:t>。</a:t>
            </a:r>
            <a:endParaRPr lang="en-US" altLang="zh-TW" sz="2400" dirty="0" smtClean="0">
              <a:effectLst/>
            </a:endParaRPr>
          </a:p>
          <a:p>
            <a:pPr marL="0" indent="0">
              <a:buNone/>
            </a:pPr>
            <a:endParaRPr lang="en-US" altLang="zh-TW" sz="2400" dirty="0">
              <a:effectLst/>
            </a:endParaRPr>
          </a:p>
          <a:p>
            <a:pPr marL="0" indent="0">
              <a:buNone/>
            </a:pPr>
            <a:r>
              <a:rPr lang="en-US" altLang="zh-TW" sz="2400" dirty="0">
                <a:effectLst/>
              </a:rPr>
              <a:t>Docker </a:t>
            </a:r>
            <a:r>
              <a:rPr lang="zh-TW" altLang="en-US" sz="2400" dirty="0">
                <a:effectLst/>
              </a:rPr>
              <a:t>進行了進一步的封裝，讓</a:t>
            </a:r>
            <a:r>
              <a:rPr lang="zh-TW" altLang="en-US" sz="2400" dirty="0">
                <a:solidFill>
                  <a:srgbClr val="FFFF00"/>
                </a:solidFill>
                <a:effectLst/>
              </a:rPr>
              <a:t>使用者不需要去關心容器</a:t>
            </a:r>
            <a:r>
              <a:rPr lang="zh-TW" altLang="en-US" sz="2400" dirty="0">
                <a:effectLst/>
              </a:rPr>
              <a:t>的管理，使得操作更為簡便。</a:t>
            </a:r>
            <a:endParaRPr lang="en-US" altLang="zh-TW" sz="2800" dirty="0" smtClean="0">
              <a:effectLst/>
            </a:endParaRPr>
          </a:p>
          <a:p>
            <a:pPr marL="0" indent="0">
              <a:buNone/>
            </a:pPr>
            <a:endParaRPr lang="en-US" altLang="zh-TW" sz="24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346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Docker images &amp; docker container</a:t>
            </a:r>
            <a:endParaRPr lang="zh-TW" altLang="en-US" sz="3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0" y="2223654"/>
            <a:ext cx="10490724" cy="380769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750521" y="2418772"/>
            <a:ext cx="2687782" cy="341745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91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7449" y="304800"/>
            <a:ext cx="9905998" cy="19050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Docker images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映像檔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87882" y="2014928"/>
            <a:ext cx="11659279" cy="4077324"/>
          </a:xfrm>
          <a:solidFill>
            <a:schemeClr val="tx2">
              <a:lumMod val="25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200" dirty="0" smtClean="0"/>
              <a:t>只能做讀取的模板，拿來</a:t>
            </a:r>
            <a:r>
              <a:rPr lang="zh-TW" altLang="en-US" sz="3200" b="1" dirty="0" smtClean="0">
                <a:solidFill>
                  <a:srgbClr val="FFC000"/>
                </a:solidFill>
              </a:rPr>
              <a:t>建立</a:t>
            </a:r>
            <a:r>
              <a:rPr lang="en-US" altLang="zh-TW" sz="3200" b="1" dirty="0" err="1" smtClean="0">
                <a:solidFill>
                  <a:srgbClr val="FFC000"/>
                </a:solidFill>
              </a:rPr>
              <a:t>docker</a:t>
            </a:r>
            <a:r>
              <a:rPr lang="en-US" altLang="zh-TW" sz="3200" b="1" dirty="0" smtClean="0">
                <a:solidFill>
                  <a:srgbClr val="FFC000"/>
                </a:solidFill>
              </a:rPr>
              <a:t> container</a:t>
            </a:r>
            <a:r>
              <a:rPr lang="zh-TW" altLang="en-US" sz="3200" dirty="0" smtClean="0"/>
              <a:t>，有點類似光碟的概念</a:t>
            </a:r>
            <a:endParaRPr lang="en-US" altLang="zh-TW" sz="3200" dirty="0" smtClean="0"/>
          </a:p>
          <a:p>
            <a:r>
              <a:rPr lang="zh-TW" altLang="en-US" sz="3200" dirty="0" smtClean="0"/>
              <a:t>裡面可以放完整系統，或者是各種應用</a:t>
            </a:r>
            <a:endParaRPr lang="en-US" altLang="zh-TW" sz="3200" dirty="0" smtClean="0"/>
          </a:p>
          <a:p>
            <a:r>
              <a:rPr lang="en-US" altLang="zh-TW" sz="3200" dirty="0" smtClean="0"/>
              <a:t>Docker images</a:t>
            </a:r>
            <a:r>
              <a:rPr lang="zh-TW" altLang="en-US" sz="3200" dirty="0" smtClean="0"/>
              <a:t>可以自行建立，也能使用網路平台上的</a:t>
            </a:r>
            <a:endParaRPr lang="en-US" altLang="zh-TW" sz="3200" dirty="0" smtClean="0"/>
          </a:p>
          <a:p>
            <a:r>
              <a:rPr lang="zh-TW" altLang="en-US" sz="3200" dirty="0"/>
              <a:t>從另外一台電腦上的 </a:t>
            </a:r>
            <a:r>
              <a:rPr lang="en-US" altLang="zh-TW" sz="3200" dirty="0"/>
              <a:t>Docker image export </a:t>
            </a:r>
            <a:r>
              <a:rPr lang="zh-TW" altLang="en-US" sz="3200" dirty="0"/>
              <a:t>出來，然後在 </a:t>
            </a:r>
            <a:r>
              <a:rPr lang="en-US" altLang="zh-TW" sz="3200" dirty="0"/>
              <a:t>import </a:t>
            </a:r>
            <a:r>
              <a:rPr lang="zh-TW" altLang="en-US" sz="3200" dirty="0"/>
              <a:t>到自已的電腦</a:t>
            </a:r>
          </a:p>
          <a:p>
            <a:endParaRPr lang="en-US" altLang="zh-TW" sz="32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b="12678"/>
          <a:stretch/>
        </p:blipFill>
        <p:spPr>
          <a:xfrm>
            <a:off x="8021781" y="3214252"/>
            <a:ext cx="3754583" cy="32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7449" y="304800"/>
            <a:ext cx="9905998" cy="19050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Docker container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容器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021340" y="2701059"/>
            <a:ext cx="9905998" cy="2623127"/>
          </a:xfrm>
          <a:solidFill>
            <a:schemeClr val="bg2">
              <a:lumMod val="7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TW" sz="3600" dirty="0" smtClean="0"/>
          </a:p>
          <a:p>
            <a:r>
              <a:rPr lang="zh-TW" altLang="en-US" sz="3600" b="1" dirty="0" smtClean="0">
                <a:solidFill>
                  <a:srgbClr val="FFC000"/>
                </a:solidFill>
              </a:rPr>
              <a:t>將</a:t>
            </a:r>
            <a:r>
              <a:rPr lang="en-US" altLang="zh-TW" sz="3600" b="1" dirty="0" err="1" smtClean="0">
                <a:solidFill>
                  <a:srgbClr val="FFC000"/>
                </a:solidFill>
              </a:rPr>
              <a:t>docker</a:t>
            </a:r>
            <a:r>
              <a:rPr lang="zh-TW" altLang="en-US" sz="3600" b="1" dirty="0">
                <a:solidFill>
                  <a:srgbClr val="FFC000"/>
                </a:solidFill>
              </a:rPr>
              <a:t> </a:t>
            </a:r>
            <a:r>
              <a:rPr lang="en-US" altLang="zh-TW" sz="3600" b="1" dirty="0" smtClean="0">
                <a:solidFill>
                  <a:srgbClr val="FFC000"/>
                </a:solidFill>
              </a:rPr>
              <a:t>image</a:t>
            </a:r>
            <a:r>
              <a:rPr lang="zh-TW" altLang="en-US" sz="3600" b="1" dirty="0" smtClean="0">
                <a:solidFill>
                  <a:srgbClr val="FFC000"/>
                </a:solidFill>
              </a:rPr>
              <a:t>放入</a:t>
            </a:r>
            <a:r>
              <a:rPr lang="en-US" altLang="zh-TW" sz="3600" b="1" dirty="0" smtClean="0">
                <a:solidFill>
                  <a:srgbClr val="FFC000"/>
                </a:solidFill>
              </a:rPr>
              <a:t>container</a:t>
            </a:r>
            <a:r>
              <a:rPr lang="zh-TW" altLang="en-US" sz="3600" dirty="0" smtClean="0"/>
              <a:t>裡面運行</a:t>
            </a:r>
            <a:endParaRPr lang="en-US" altLang="zh-TW" sz="3600" dirty="0" smtClean="0"/>
          </a:p>
          <a:p>
            <a:r>
              <a:rPr lang="zh-TW" altLang="en-US" sz="3600" dirty="0" smtClean="0"/>
              <a:t>每個</a:t>
            </a:r>
            <a:r>
              <a:rPr lang="en-US" altLang="zh-TW" sz="3600" dirty="0" smtClean="0"/>
              <a:t>container</a:t>
            </a:r>
            <a:r>
              <a:rPr lang="zh-TW" altLang="en-US" sz="3600" dirty="0" smtClean="0"/>
              <a:t>都是獨立運行，可同時開啟許多個</a:t>
            </a:r>
            <a:r>
              <a:rPr lang="en-US" altLang="zh-TW" sz="3600" dirty="0" smtClean="0"/>
              <a:t>container</a:t>
            </a:r>
            <a:r>
              <a:rPr lang="zh-TW" altLang="en-US" sz="3600" dirty="0" smtClean="0"/>
              <a:t>，互不干擾</a:t>
            </a:r>
            <a:endParaRPr lang="en-US" altLang="zh-TW" sz="3600" dirty="0" smtClean="0"/>
          </a:p>
          <a:p>
            <a:endParaRPr lang="en-US" altLang="zh-TW" sz="36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50" y="796059"/>
            <a:ext cx="3629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5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160" y="743527"/>
            <a:ext cx="11978840" cy="1905000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網路上有</a:t>
            </a:r>
            <a:r>
              <a:rPr lang="zh-TW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些</a:t>
            </a:r>
            <a:r>
              <a:rPr lang="zh-TW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大平台</a:t>
            </a:r>
            <a:r>
              <a:rPr lang="en-US" altLang="zh-TW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zh-TW" b="1" dirty="0">
                <a:effectLst/>
              </a:rPr>
              <a:t>Repository</a:t>
            </a:r>
            <a:r>
              <a:rPr lang="en-US" altLang="zh-TW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r>
              <a:rPr lang="zh-TW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可以拿去別人的</a:t>
            </a:r>
            <a:r>
              <a:rPr lang="en-US" altLang="zh-TW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image</a:t>
            </a:r>
            <a:r>
              <a:rPr lang="zh-TW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哦</a:t>
            </a:r>
            <a:endParaRPr lang="zh-TW" alt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2954" y="2550160"/>
            <a:ext cx="9905998" cy="2213957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最著名：</a:t>
            </a:r>
            <a:r>
              <a:rPr lang="en-US" altLang="zh-TW" sz="4400" dirty="0" err="1" smtClean="0"/>
              <a:t>docker</a:t>
            </a:r>
            <a:r>
              <a:rPr lang="en-US" altLang="zh-TW" sz="4400" dirty="0"/>
              <a:t> </a:t>
            </a:r>
            <a:r>
              <a:rPr lang="en-US" altLang="zh-TW" sz="4400" dirty="0" smtClean="0"/>
              <a:t>hub</a:t>
            </a:r>
          </a:p>
          <a:p>
            <a:r>
              <a:rPr lang="zh-TW" altLang="en-US" sz="4000" strike="sngStrike" dirty="0" smtClean="0"/>
              <a:t>國人：</a:t>
            </a:r>
            <a:r>
              <a:rPr lang="en-US" altLang="zh-TW" sz="4000" dirty="0"/>
              <a:t>Docker </a:t>
            </a:r>
            <a:r>
              <a:rPr lang="en-US" altLang="zh-TW" sz="4000" dirty="0" smtClean="0"/>
              <a:t>Pool</a:t>
            </a:r>
            <a:endParaRPr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09" y="3123824"/>
            <a:ext cx="4733637" cy="26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cap="none" dirty="0"/>
              <a:t>實作</a:t>
            </a:r>
            <a:r>
              <a:rPr lang="en-US" altLang="zh-TW" sz="4400" cap="none" dirty="0" smtClean="0"/>
              <a:t>docker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2035558"/>
            <a:ext cx="9905998" cy="3964899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800" dirty="0" smtClean="0"/>
              <a:t>Docker </a:t>
            </a:r>
            <a:r>
              <a:rPr lang="zh-TW" altLang="en-US" sz="2800" dirty="0" smtClean="0"/>
              <a:t>安裝</a:t>
            </a:r>
            <a:endParaRPr lang="en-US" altLang="zh-TW" sz="2800" dirty="0" smtClean="0"/>
          </a:p>
          <a:p>
            <a:r>
              <a:rPr lang="en-US" altLang="zh-TW" sz="2800" dirty="0" smtClean="0"/>
              <a:t>Docker pull / Docker run</a:t>
            </a:r>
          </a:p>
          <a:p>
            <a:r>
              <a:rPr lang="en-US" altLang="zh-TW" sz="2800" dirty="0" smtClean="0"/>
              <a:t>Docker port</a:t>
            </a:r>
          </a:p>
          <a:p>
            <a:r>
              <a:rPr lang="en-US" altLang="zh-TW" sz="2800" dirty="0" smtClean="0"/>
              <a:t>Docker </a:t>
            </a:r>
            <a:r>
              <a:rPr lang="zh-TW" altLang="en-US" sz="2800" dirty="0" smtClean="0"/>
              <a:t>製作</a:t>
            </a:r>
            <a:r>
              <a:rPr lang="en-US" altLang="zh-TW" sz="2800" dirty="0" smtClean="0"/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0954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49" y="300181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zh-TW" sz="6000" dirty="0" smtClean="0"/>
              <a:t>DOKCER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INSTALL</a:t>
            </a:r>
            <a:endParaRPr lang="zh-TW" altLang="en-US" sz="6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2277" y="2278753"/>
            <a:ext cx="10715530" cy="403187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從</a:t>
            </a:r>
            <a:r>
              <a:rPr lang="en-US" altLang="zh-TW" sz="3200" dirty="0"/>
              <a:t>Ubuntu</a:t>
            </a:r>
            <a:r>
              <a:rPr lang="zh-TW" altLang="en-US" sz="3200" dirty="0"/>
              <a:t>安裝套件管理程式</a:t>
            </a:r>
            <a:r>
              <a:rPr lang="en-US" altLang="zh-TW" sz="3200" dirty="0"/>
              <a:t>(APT)</a:t>
            </a:r>
            <a:r>
              <a:rPr lang="zh-TW" altLang="en-US" sz="3200" dirty="0"/>
              <a:t>，下載</a:t>
            </a:r>
            <a:r>
              <a:rPr lang="en-US" altLang="zh-TW" sz="3200" dirty="0" err="1" smtClean="0"/>
              <a:t>docker</a:t>
            </a:r>
            <a:endParaRPr lang="en-US" altLang="zh-TW" sz="3200" dirty="0" smtClean="0"/>
          </a:p>
          <a:p>
            <a:endParaRPr lang="en-US" altLang="zh-TW" sz="3200" dirty="0" smtClean="0"/>
          </a:p>
          <a:p>
            <a:endParaRPr lang="en-US" altLang="zh-TW" sz="3200" dirty="0"/>
          </a:p>
          <a:p>
            <a:pPr marL="514350" indent="-514350">
              <a:buAutoNum type="arabicPeriod"/>
            </a:pPr>
            <a:r>
              <a:rPr lang="zh-TW" altLang="en-US" sz="3200" dirty="0" smtClean="0"/>
              <a:t>先讓</a:t>
            </a:r>
            <a:r>
              <a:rPr lang="en-US" altLang="zh-TW" sz="3200" dirty="0" smtClean="0"/>
              <a:t>apt</a:t>
            </a:r>
            <a:r>
              <a:rPr lang="zh-TW" altLang="en-US" sz="3200" dirty="0" smtClean="0"/>
              <a:t>更新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</a:t>
            </a:r>
            <a:r>
              <a:rPr lang="en-US" altLang="zh-TW" sz="3200" b="1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Sudo</a:t>
            </a:r>
            <a:r>
              <a:rPr lang="en-US" altLang="zh-TW" sz="32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apt update</a:t>
            </a:r>
          </a:p>
          <a:p>
            <a:pPr marL="514350" indent="-514350">
              <a:buAutoNum type="arabicPeriod"/>
            </a:pPr>
            <a:r>
              <a:rPr lang="zh-TW" altLang="en-US" sz="3200" dirty="0" smtClean="0"/>
              <a:t>接下來安裝</a:t>
            </a:r>
            <a:r>
              <a:rPr lang="en-US" altLang="zh-TW" sz="3200" dirty="0" err="1" smtClean="0"/>
              <a:t>docker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</a:t>
            </a:r>
            <a:r>
              <a:rPr lang="en-US" altLang="zh-TW" sz="3200" b="1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sudo</a:t>
            </a:r>
            <a:r>
              <a:rPr lang="zh-TW" altLang="en-US" sz="32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32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apt</a:t>
            </a:r>
            <a:r>
              <a:rPr lang="zh-TW" altLang="en-US" sz="32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32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install</a:t>
            </a:r>
            <a:r>
              <a:rPr lang="zh-TW" altLang="en-US" sz="32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32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docker.io</a:t>
            </a:r>
          </a:p>
          <a:p>
            <a:pPr marL="514350" indent="-514350">
              <a:buAutoNum type="arabicPeriod"/>
            </a:pPr>
            <a:r>
              <a:rPr lang="zh-TW" altLang="en-US" sz="3200" dirty="0" smtClean="0"/>
              <a:t>安裝完畢可以確認是否成功安裝</a:t>
            </a:r>
            <a:r>
              <a:rPr lang="en-US" altLang="zh-TW" sz="3200" dirty="0" smtClean="0"/>
              <a:t>:</a:t>
            </a:r>
            <a:r>
              <a:rPr lang="en-US" altLang="zh-TW" sz="32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service docker status</a:t>
            </a:r>
          </a:p>
          <a:p>
            <a:pPr marL="514350" indent="-514350">
              <a:buAutoNum type="arabicPeriod"/>
            </a:pPr>
            <a:endParaRPr lang="en-US" altLang="zh-TW" sz="32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921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7841" y="504496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 smtClean="0"/>
              <a:t>正常應該會長這樣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117" y="2199290"/>
            <a:ext cx="5980960" cy="39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docker</a:t>
            </a:r>
            <a:endParaRPr lang="zh-TW" altLang="en-US" sz="6000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資工二乙</a:t>
            </a:r>
            <a:r>
              <a:rPr lang="en-US" altLang="zh-TW" dirty="0" smtClean="0"/>
              <a:t>-</a:t>
            </a:r>
            <a:r>
              <a:rPr lang="zh-TW" altLang="en-US" dirty="0" smtClean="0"/>
              <a:t>黃品翰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1" y="378691"/>
            <a:ext cx="3629891" cy="244319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04" y="4203988"/>
            <a:ext cx="47625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1958" y="88876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Docker pull (from docker hub</a:t>
            </a:r>
            <a:r>
              <a:rPr lang="en-US" altLang="zh-TW" sz="4000" dirty="0" smtClean="0"/>
              <a:t>)</a:t>
            </a:r>
            <a:br>
              <a:rPr lang="en-US" altLang="zh-TW" sz="4000" dirty="0" smtClean="0"/>
            </a:br>
            <a:r>
              <a:rPr lang="zh-TW" altLang="en-US" sz="4000" dirty="0" smtClean="0"/>
              <a:t>萬物起頭都為</a:t>
            </a:r>
            <a:r>
              <a:rPr lang="en-US" altLang="zh-TW" sz="4000" dirty="0" err="1" smtClean="0"/>
              <a:t>helloworld</a:t>
            </a:r>
            <a:endParaRPr lang="en-US" altLang="zh-TW" sz="4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31276" y="2793760"/>
            <a:ext cx="10715530" cy="144655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</a:t>
            </a:r>
            <a:r>
              <a:rPr lang="en-US" altLang="zh-TW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pull hello-world</a:t>
            </a:r>
          </a:p>
          <a:p>
            <a:pPr algn="ctr"/>
            <a:r>
              <a:rPr lang="en-US" altLang="zh-TW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run hello-world</a:t>
            </a:r>
            <a:endParaRPr lang="zh-TW" altLang="en-US" sz="4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08" y="4489977"/>
            <a:ext cx="5576066" cy="19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28377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cap="none" dirty="0" smtClean="0"/>
              <a:t>Docker run</a:t>
            </a:r>
            <a:endParaRPr lang="zh-TW" altLang="en-US" sz="4800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0503" y="2078182"/>
            <a:ext cx="9905998" cy="4072082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</a:t>
            </a:r>
            <a:r>
              <a:rPr lang="en-US" altLang="zh-TW" sz="2800" b="1" u="sng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(--name 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xxx)</a:t>
            </a:r>
            <a:r>
              <a:rPr lang="zh-TW" altLang="en-US" sz="2800" b="1" u="sng" cap="none" dirty="0" smtClean="0"/>
              <a:t> 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run &lt;</a:t>
            </a:r>
            <a:r>
              <a:rPr lang="en-US" altLang="zh-TW" sz="2800" b="1" u="sng" cap="non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imageName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 </a:t>
            </a:r>
          </a:p>
          <a:p>
            <a:r>
              <a:rPr lang="en-US" altLang="zh-TW" sz="2800" cap="none" dirty="0" err="1" smtClean="0"/>
              <a:t>docker</a:t>
            </a:r>
            <a:r>
              <a:rPr lang="en-US" altLang="zh-TW" sz="2800" cap="none" dirty="0" smtClean="0"/>
              <a:t> run</a:t>
            </a:r>
            <a:r>
              <a:rPr lang="zh-TW" altLang="en-US" sz="2800" cap="none" dirty="0" smtClean="0"/>
              <a:t> 會先從</a:t>
            </a:r>
            <a:r>
              <a:rPr lang="zh-TW" altLang="en-US" sz="2800" b="1" cap="none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本機看有沒有</a:t>
            </a:r>
            <a:r>
              <a:rPr lang="en-US" altLang="zh-TW" sz="2800" b="1" cap="none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image</a:t>
            </a:r>
            <a:r>
              <a:rPr lang="zh-TW" altLang="en-US" sz="2800" cap="none" dirty="0" smtClean="0"/>
              <a:t>，有的話就直接從裡面拿出，</a:t>
            </a:r>
            <a:r>
              <a:rPr lang="zh-TW" altLang="en-US" sz="2800" b="1" cap="none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沒有的話會從</a:t>
            </a:r>
            <a:r>
              <a:rPr lang="en-US" altLang="zh-TW" sz="2800" b="1" cap="none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altLang="zh-TW" sz="2800" b="1" cap="none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-hub</a:t>
            </a:r>
            <a:r>
              <a:rPr lang="zh-TW" altLang="en-US" sz="2800" b="1" cap="none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裡面找</a:t>
            </a:r>
            <a:endParaRPr lang="en-US" altLang="zh-TW" sz="2800" b="1" cap="none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TW" altLang="en-US" sz="2800" b="1" cap="none" dirty="0" smtClean="0">
                <a:solidFill>
                  <a:srgbClr val="FFFF00"/>
                </a:solidFill>
              </a:rPr>
              <a:t>執行完畢，會運行一個</a:t>
            </a:r>
            <a:r>
              <a:rPr lang="en-US" altLang="zh-TW" sz="2800" b="1" cap="none" dirty="0" smtClean="0">
                <a:solidFill>
                  <a:srgbClr val="FFFF00"/>
                </a:solidFill>
              </a:rPr>
              <a:t>container</a:t>
            </a:r>
          </a:p>
          <a:p>
            <a:r>
              <a:rPr lang="en-US" altLang="zh-TW" sz="2800" b="1" cap="none" dirty="0" smtClean="0">
                <a:solidFill>
                  <a:srgbClr val="FFFF00"/>
                </a:solidFill>
              </a:rPr>
              <a:t>(--name xxx)</a:t>
            </a:r>
            <a:r>
              <a:rPr lang="zh-TW" altLang="en-US" sz="2800" b="1" cap="none" dirty="0" smtClean="0">
                <a:solidFill>
                  <a:srgbClr val="FFFF00"/>
                </a:solidFill>
              </a:rPr>
              <a:t>是幫這個</a:t>
            </a:r>
            <a:r>
              <a:rPr lang="en-US" altLang="zh-TW" sz="2800" b="1" cap="none" dirty="0" smtClean="0">
                <a:solidFill>
                  <a:srgbClr val="FFFF00"/>
                </a:solidFill>
              </a:rPr>
              <a:t>container</a:t>
            </a:r>
            <a:r>
              <a:rPr lang="zh-TW" altLang="en-US" sz="2800" b="1" cap="none" dirty="0" smtClean="0">
                <a:solidFill>
                  <a:srgbClr val="FFFF00"/>
                </a:solidFill>
              </a:rPr>
              <a:t>取名子</a:t>
            </a:r>
            <a:endParaRPr lang="en-US" altLang="zh-TW" sz="2800" b="1" cap="none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altLang="zh-TW" sz="2800" cap="none" dirty="0" smtClean="0"/>
          </a:p>
          <a:p>
            <a:endParaRPr lang="en-US" altLang="zh-TW" sz="2800" cap="none" dirty="0"/>
          </a:p>
        </p:txBody>
      </p:sp>
    </p:spTree>
    <p:extLst>
      <p:ext uri="{BB962C8B-B14F-4D97-AF65-F5344CB8AC3E}">
        <p14:creationId xmlns:p14="http://schemas.microsoft.com/office/powerpoint/2010/main" val="25247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Lab - 0x01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47450" y="2514600"/>
            <a:ext cx="9905998" cy="2309091"/>
          </a:xfrm>
        </p:spPr>
        <p:txBody>
          <a:bodyPr>
            <a:normAutofit/>
          </a:bodyPr>
          <a:lstStyle/>
          <a:p>
            <a:r>
              <a:rPr lang="zh-TW" altLang="en-US" sz="4000" cap="none" dirty="0" smtClean="0"/>
              <a:t>用</a:t>
            </a:r>
            <a:r>
              <a:rPr lang="en-US" altLang="zh-TW" sz="4000" cap="none" dirty="0" smtClean="0"/>
              <a:t>cat </a:t>
            </a:r>
            <a:r>
              <a:rPr lang="zh-TW" altLang="en-US" sz="4000" cap="none" dirty="0" smtClean="0"/>
              <a:t>查看</a:t>
            </a:r>
            <a:r>
              <a:rPr lang="en-US" altLang="zh-TW" sz="4000" cap="none" dirty="0" smtClean="0"/>
              <a:t>lab01</a:t>
            </a:r>
          </a:p>
          <a:p>
            <a:r>
              <a:rPr lang="zh-TW" altLang="en-US" sz="4000" cap="none" dirty="0" smtClean="0"/>
              <a:t>試著</a:t>
            </a:r>
            <a:r>
              <a:rPr lang="en-US" altLang="zh-TW" sz="4000" cap="none" dirty="0" smtClean="0"/>
              <a:t>pull</a:t>
            </a:r>
            <a:r>
              <a:rPr lang="zh-TW" altLang="en-US" sz="4000" cap="none" dirty="0" smtClean="0"/>
              <a:t> </a:t>
            </a:r>
            <a:r>
              <a:rPr lang="en-US" altLang="zh-TW" sz="4000" cap="none" dirty="0" smtClean="0"/>
              <a:t>&amp;</a:t>
            </a:r>
            <a:r>
              <a:rPr lang="zh-TW" altLang="en-US" sz="4000" cap="none" dirty="0" smtClean="0"/>
              <a:t> </a:t>
            </a:r>
            <a:r>
              <a:rPr lang="en-US" altLang="zh-TW" sz="4000" cap="none" dirty="0" smtClean="0"/>
              <a:t>run</a:t>
            </a:r>
            <a:r>
              <a:rPr lang="zh-TW" altLang="en-US" sz="4000" cap="none" dirty="0" smtClean="0"/>
              <a:t> </a:t>
            </a:r>
            <a:r>
              <a:rPr lang="en-US" altLang="zh-TW" sz="4000" cap="none" dirty="0" smtClean="0"/>
              <a:t>it</a:t>
            </a:r>
            <a:endParaRPr lang="zh-TW" altLang="en-US" sz="4000" cap="none" dirty="0"/>
          </a:p>
        </p:txBody>
      </p:sp>
    </p:spTree>
    <p:extLst>
      <p:ext uri="{BB962C8B-B14F-4D97-AF65-F5344CB8AC3E}">
        <p14:creationId xmlns:p14="http://schemas.microsoft.com/office/powerpoint/2010/main" val="59506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337126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我們剛剛做的事</a:t>
            </a:r>
            <a:r>
              <a:rPr lang="en-US" altLang="zh-TW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圖解</a:t>
            </a:r>
            <a:r>
              <a:rPr lang="en-US" altLang="zh-TW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zh-TW" altLang="en-US" sz="3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0" y="2223654"/>
            <a:ext cx="10490724" cy="3807692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 flipH="1" flipV="1">
            <a:off x="6973456" y="3325091"/>
            <a:ext cx="1357743" cy="18473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6166717" y="3639127"/>
            <a:ext cx="3174" cy="55302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1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28377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cap="none" dirty="0" smtClean="0"/>
              <a:t>Docker Images </a:t>
            </a:r>
            <a:endParaRPr lang="zh-TW" altLang="en-US" sz="4800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93631" y="1588655"/>
            <a:ext cx="9905998" cy="4918841"/>
          </a:xfrm>
          <a:solidFill>
            <a:schemeClr val="tx2">
              <a:lumMod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cap="none" dirty="0" smtClean="0"/>
              <a:t>Images</a:t>
            </a:r>
            <a:r>
              <a:rPr lang="zh-TW" altLang="en-US" sz="2800" cap="none" dirty="0" smtClean="0"/>
              <a:t>指令大全</a:t>
            </a:r>
            <a:r>
              <a:rPr lang="zh-TW" altLang="en-US" sz="2800" cap="none" dirty="0"/>
              <a:t> </a:t>
            </a:r>
            <a:r>
              <a:rPr lang="zh-TW" altLang="en-US" sz="2800" cap="none" dirty="0" smtClean="0"/>
              <a:t>：</a:t>
            </a:r>
            <a:r>
              <a:rPr lang="en-US" altLang="zh-TW" sz="2800" cap="none" dirty="0" err="1" smtClean="0"/>
              <a:t>docker</a:t>
            </a:r>
            <a:r>
              <a:rPr lang="en-US" altLang="zh-TW" sz="2800" cap="none" dirty="0" smtClean="0"/>
              <a:t> </a:t>
            </a:r>
            <a:r>
              <a:rPr lang="en-US" altLang="zh-TW" sz="2800" cap="none" dirty="0"/>
              <a:t>images -</a:t>
            </a:r>
            <a:r>
              <a:rPr lang="en-US" altLang="zh-TW" sz="2800" cap="none" dirty="0" smtClean="0"/>
              <a:t>-help</a:t>
            </a:r>
          </a:p>
          <a:p>
            <a:endParaRPr lang="en-US" altLang="zh-TW" sz="2800" cap="none" dirty="0" smtClean="0"/>
          </a:p>
          <a:p>
            <a:r>
              <a:rPr lang="en-US" altLang="zh-TW" sz="28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images </a:t>
            </a:r>
            <a:r>
              <a:rPr lang="en-US" altLang="zh-TW" sz="2800" cap="none" dirty="0" smtClean="0"/>
              <a:t>(</a:t>
            </a:r>
            <a:r>
              <a:rPr lang="zh-TW" altLang="en-US" sz="2800" cap="none" dirty="0" smtClean="0"/>
              <a:t>查看 本機有的</a:t>
            </a:r>
            <a:r>
              <a:rPr lang="en-US" altLang="zh-TW" sz="2800" cap="none" dirty="0" smtClean="0"/>
              <a:t>images)</a:t>
            </a:r>
          </a:p>
          <a:p>
            <a:r>
              <a:rPr lang="en-US" altLang="zh-TW" sz="28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images –q </a:t>
            </a:r>
            <a:r>
              <a:rPr lang="en-US" altLang="zh-TW" sz="2800" cap="none" dirty="0" smtClean="0"/>
              <a:t>(</a:t>
            </a:r>
            <a:r>
              <a:rPr lang="zh-TW" altLang="en-US" sz="2800" cap="none" dirty="0"/>
              <a:t>查看 本機有的</a:t>
            </a:r>
            <a:r>
              <a:rPr lang="en-US" altLang="zh-TW" sz="2800" cap="none" dirty="0" smtClean="0"/>
              <a:t>images </a:t>
            </a:r>
            <a:r>
              <a:rPr lang="zh-TW" altLang="en-US" sz="2800" cap="none" dirty="0" smtClean="0"/>
              <a:t>只列</a:t>
            </a:r>
            <a:r>
              <a:rPr lang="en-US" altLang="zh-TW" sz="2800" cap="none" dirty="0" smtClean="0"/>
              <a:t>id)</a:t>
            </a:r>
          </a:p>
          <a:p>
            <a:r>
              <a:rPr lang="en-US" altLang="zh-TW" sz="2800" b="1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</a:t>
            </a:r>
            <a:r>
              <a:rPr lang="en-US" altLang="zh-TW" sz="2800" b="1" cap="none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rmi</a:t>
            </a:r>
            <a:r>
              <a:rPr lang="en-US" altLang="zh-TW" sz="2800" b="1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28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</a:t>
            </a:r>
            <a:r>
              <a:rPr lang="en-US" altLang="zh-TW" sz="2800" b="1" cap="non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imagename</a:t>
            </a:r>
            <a:r>
              <a:rPr lang="en-US" altLang="zh-TW" sz="28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</a:t>
            </a:r>
            <a:r>
              <a:rPr lang="en-US" altLang="zh-TW" sz="2800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2800" cap="none" dirty="0" smtClean="0"/>
              <a:t>(</a:t>
            </a:r>
            <a:r>
              <a:rPr lang="zh-TW" altLang="en-US" sz="2800" cap="none" dirty="0" smtClean="0"/>
              <a:t>刪除 </a:t>
            </a:r>
            <a:r>
              <a:rPr lang="en-US" altLang="zh-TW" sz="2800" cap="none" dirty="0" smtClean="0"/>
              <a:t>image)</a:t>
            </a:r>
          </a:p>
          <a:p>
            <a:r>
              <a:rPr lang="en-US" altLang="zh-TW" sz="2800" b="1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</a:t>
            </a:r>
            <a:r>
              <a:rPr lang="en-US" altLang="zh-TW" sz="2800" b="1" cap="none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rmi</a:t>
            </a:r>
            <a:r>
              <a:rPr lang="en-US" altLang="zh-TW" sz="2800" b="1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-f &lt;</a:t>
            </a:r>
            <a:r>
              <a:rPr lang="en-US" altLang="zh-TW" sz="2800" b="1" cap="none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imagename</a:t>
            </a:r>
            <a:r>
              <a:rPr lang="en-US" altLang="zh-TW" sz="2800" b="1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 </a:t>
            </a:r>
            <a:r>
              <a:rPr lang="en-US" altLang="zh-TW" sz="2800" cap="none" dirty="0" smtClean="0"/>
              <a:t>(</a:t>
            </a:r>
            <a:r>
              <a:rPr lang="zh-TW" altLang="en-US" sz="2800" cap="none" dirty="0" smtClean="0"/>
              <a:t>強制刪除 </a:t>
            </a:r>
            <a:r>
              <a:rPr lang="en-US" altLang="zh-TW" sz="2800" cap="none" dirty="0"/>
              <a:t>image</a:t>
            </a:r>
            <a:r>
              <a:rPr lang="en-US" altLang="zh-TW" sz="2800" cap="none" dirty="0" smtClean="0"/>
              <a:t>)(</a:t>
            </a:r>
            <a:r>
              <a:rPr lang="zh-TW" altLang="en-US" sz="2800" cap="none" dirty="0" smtClean="0"/>
              <a:t>不管</a:t>
            </a:r>
            <a:r>
              <a:rPr lang="en-US" altLang="zh-TW" sz="2800" cap="none" dirty="0" smtClean="0"/>
              <a:t>container</a:t>
            </a:r>
            <a:r>
              <a:rPr lang="zh-TW" altLang="en-US" sz="2800" cap="none" dirty="0" smtClean="0"/>
              <a:t>有沒有用這個</a:t>
            </a:r>
            <a:r>
              <a:rPr lang="en-US" altLang="zh-TW" sz="2800" cap="none" dirty="0" smtClean="0"/>
              <a:t>image)</a:t>
            </a:r>
          </a:p>
          <a:p>
            <a:endParaRPr lang="en-US" altLang="zh-TW" sz="2800" cap="none" dirty="0"/>
          </a:p>
          <a:p>
            <a:endParaRPr lang="en-US" altLang="zh-TW" sz="2800" cap="none" dirty="0"/>
          </a:p>
        </p:txBody>
      </p:sp>
    </p:spTree>
    <p:extLst>
      <p:ext uri="{BB962C8B-B14F-4D97-AF65-F5344CB8AC3E}">
        <p14:creationId xmlns:p14="http://schemas.microsoft.com/office/powerpoint/2010/main" val="279575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cap="none" dirty="0"/>
              <a:t>Docker container </a:t>
            </a:r>
            <a:endParaRPr lang="zh-TW" altLang="en-US" sz="4800" cap="none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928975" y="2154382"/>
            <a:ext cx="9905998" cy="3639366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</a:t>
            </a:r>
            <a:r>
              <a:rPr lang="en-US" altLang="zh-TW" sz="2800" b="1" u="sng" cap="non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ps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zh-TW" sz="2800" b="1" cap="none" dirty="0" smtClean="0"/>
              <a:t>container </a:t>
            </a:r>
            <a:r>
              <a:rPr lang="zh-TW" altLang="en-US" sz="2800" b="1" cap="none" dirty="0"/>
              <a:t>列表</a:t>
            </a:r>
            <a:r>
              <a:rPr lang="en-US" altLang="zh-TW" sz="2800" b="1" cap="none" dirty="0"/>
              <a:t>(</a:t>
            </a:r>
            <a:r>
              <a:rPr lang="zh-TW" altLang="en-US" sz="2800" b="1" cap="none" dirty="0"/>
              <a:t>只有正在運行之</a:t>
            </a:r>
            <a:r>
              <a:rPr lang="en-US" altLang="zh-TW" sz="2800" b="1" cap="none" dirty="0" smtClean="0"/>
              <a:t>)</a:t>
            </a:r>
            <a:endParaRPr lang="en-US" altLang="zh-TW" sz="2800" b="1" cap="none" dirty="0" smtClean="0">
              <a:solidFill>
                <a:srgbClr val="FFFF00"/>
              </a:solidFill>
            </a:endParaRPr>
          </a:p>
          <a:p>
            <a:r>
              <a:rPr lang="en-US" altLang="zh-TW" sz="2800" b="1" u="sng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</a:t>
            </a:r>
            <a:r>
              <a:rPr lang="en-US" altLang="zh-TW" sz="2800" b="1" u="sng" cap="none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ps</a:t>
            </a:r>
            <a:r>
              <a:rPr lang="en-US" altLang="zh-TW" sz="2800" b="1" u="sng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–a </a:t>
            </a:r>
            <a:r>
              <a:rPr lang="en-US" altLang="zh-TW" sz="2800" b="1" cap="none" dirty="0" smtClean="0"/>
              <a:t>container </a:t>
            </a:r>
            <a:r>
              <a:rPr lang="zh-TW" altLang="en-US" sz="2800" b="1" cap="none" dirty="0"/>
              <a:t>列表</a:t>
            </a:r>
            <a:r>
              <a:rPr lang="en-US" altLang="zh-TW" sz="2800" b="1" cap="none" dirty="0" smtClean="0"/>
              <a:t>(</a:t>
            </a:r>
            <a:r>
              <a:rPr lang="zh-TW" altLang="en-US" sz="2800" b="1" cap="none" dirty="0" smtClean="0"/>
              <a:t>含非運行</a:t>
            </a:r>
            <a:r>
              <a:rPr lang="en-US" altLang="zh-TW" sz="2800" b="1" cap="none" dirty="0" smtClean="0"/>
              <a:t>)</a:t>
            </a:r>
          </a:p>
          <a:p>
            <a:r>
              <a:rPr lang="en-US" altLang="zh-TW" sz="2800" b="1" u="sng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restart 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</a:t>
            </a:r>
            <a:r>
              <a:rPr lang="en-US" altLang="zh-TW" sz="2800" b="1" u="sng" cap="non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ContainerName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/ID&gt; </a:t>
            </a:r>
            <a:r>
              <a:rPr lang="zh-TW" altLang="en-US" sz="2800" b="1" cap="none" dirty="0"/>
              <a:t>重</a:t>
            </a:r>
            <a:r>
              <a:rPr lang="zh-TW" altLang="en-US" sz="2800" b="1" cap="none" dirty="0" smtClean="0"/>
              <a:t>啟</a:t>
            </a:r>
            <a:r>
              <a:rPr lang="en-US" altLang="zh-TW" sz="2800" b="1" cap="none" dirty="0" smtClean="0"/>
              <a:t>container</a:t>
            </a:r>
          </a:p>
          <a:p>
            <a:r>
              <a:rPr lang="en-US" altLang="zh-TW" sz="2800" b="1" u="sng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stop 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</a:t>
            </a:r>
            <a:r>
              <a:rPr lang="en-US" altLang="zh-TW" sz="2800" b="1" u="sng" cap="non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ContainerName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/ID&gt;</a:t>
            </a:r>
            <a:r>
              <a:rPr lang="zh-TW" altLang="en-US" sz="2800" b="1" cap="none" dirty="0" smtClean="0"/>
              <a:t>停</a:t>
            </a:r>
            <a:r>
              <a:rPr lang="zh-TW" altLang="en-US" sz="2800" b="1" cap="none" dirty="0"/>
              <a:t>止</a:t>
            </a:r>
            <a:r>
              <a:rPr lang="en-US" altLang="zh-TW" sz="2800" b="1" cap="none" dirty="0" smtClean="0"/>
              <a:t>container</a:t>
            </a:r>
            <a:endParaRPr lang="en-US" altLang="zh-TW" sz="2800" b="1" u="sng" cap="non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2800" b="1" u="sng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stats </a:t>
            </a:r>
            <a:r>
              <a:rPr lang="en-US" altLang="zh-TW" sz="2800" b="1" u="sng" cap="non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ContainerName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/ID</a:t>
            </a:r>
            <a:r>
              <a:rPr lang="zh-TW" altLang="en-US" sz="2800" b="1" cap="none" dirty="0"/>
              <a:t>查看</a:t>
            </a:r>
            <a:r>
              <a:rPr lang="en-US" altLang="zh-TW" sz="2800" b="1" cap="none" dirty="0"/>
              <a:t>container</a:t>
            </a:r>
            <a:r>
              <a:rPr lang="zh-TW" altLang="en-US" sz="2800" b="1" cap="none" dirty="0"/>
              <a:t>狀態</a:t>
            </a:r>
            <a:endParaRPr lang="en-US" altLang="zh-TW" sz="2800" b="1" cap="none" dirty="0"/>
          </a:p>
        </p:txBody>
      </p:sp>
    </p:spTree>
    <p:extLst>
      <p:ext uri="{BB962C8B-B14F-4D97-AF65-F5344CB8AC3E}">
        <p14:creationId xmlns:p14="http://schemas.microsoft.com/office/powerpoint/2010/main" val="14222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Lab - 0x02</a:t>
            </a:r>
            <a:endParaRPr lang="zh-TW" altLang="en-US" sz="48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70359" y="2782455"/>
            <a:ext cx="11087532" cy="230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cap="none" dirty="0" smtClean="0"/>
              <a:t>用</a:t>
            </a:r>
            <a:r>
              <a:rPr lang="en-US" altLang="zh-TW" sz="4000" cap="none" dirty="0" smtClean="0"/>
              <a:t>cat </a:t>
            </a:r>
            <a:r>
              <a:rPr lang="zh-TW" altLang="en-US" sz="4000" cap="none" dirty="0" smtClean="0"/>
              <a:t>查看</a:t>
            </a:r>
            <a:r>
              <a:rPr lang="en-US" altLang="zh-TW" sz="4000" cap="none" dirty="0" smtClean="0"/>
              <a:t>lab02</a:t>
            </a:r>
          </a:p>
          <a:p>
            <a:r>
              <a:rPr lang="zh-TW" altLang="en-US" sz="4000" cap="none" dirty="0" smtClean="0"/>
              <a:t>用</a:t>
            </a:r>
            <a:r>
              <a:rPr lang="en-US" altLang="zh-TW" sz="4000" cap="none" dirty="0" smtClean="0"/>
              <a:t>hello-world Image</a:t>
            </a:r>
            <a:r>
              <a:rPr lang="zh-TW" altLang="en-US" sz="4000" cap="none" dirty="0" smtClean="0"/>
              <a:t>  </a:t>
            </a:r>
            <a:r>
              <a:rPr lang="en-US" altLang="zh-TW" sz="4000" cap="none" dirty="0" smtClean="0"/>
              <a:t> </a:t>
            </a:r>
            <a:r>
              <a:rPr lang="zh-TW" altLang="en-US" sz="4000" cap="none" dirty="0" smtClean="0"/>
              <a:t>試著開</a:t>
            </a:r>
            <a:r>
              <a:rPr lang="en-US" altLang="zh-TW" sz="4000" cap="none" dirty="0" smtClean="0"/>
              <a:t>3</a:t>
            </a:r>
            <a:r>
              <a:rPr lang="zh-TW" altLang="en-US" sz="4000" cap="none" dirty="0" smtClean="0"/>
              <a:t>個</a:t>
            </a:r>
            <a:r>
              <a:rPr lang="en-US" altLang="zh-TW" sz="4000" cap="none" dirty="0" smtClean="0"/>
              <a:t>container</a:t>
            </a:r>
          </a:p>
          <a:p>
            <a:r>
              <a:rPr lang="zh-TW" altLang="en-US" sz="4000" cap="none" dirty="0" smtClean="0"/>
              <a:t>然後關閉掉一</a:t>
            </a:r>
            <a:r>
              <a:rPr lang="zh-TW" altLang="en-US" sz="4000" cap="none" dirty="0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287295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0250" y="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cap="none" dirty="0"/>
              <a:t>Docker </a:t>
            </a:r>
            <a:r>
              <a:rPr lang="en-US" altLang="zh-TW" sz="4800" cap="none" dirty="0" smtClean="0"/>
              <a:t>container port</a:t>
            </a:r>
            <a:r>
              <a:rPr lang="zh-TW" altLang="en-US" sz="4800" cap="none" dirty="0" smtClean="0"/>
              <a:t>轉發</a:t>
            </a:r>
            <a:endParaRPr lang="zh-TW" altLang="en-US" sz="4800" cap="none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00901" y="952500"/>
            <a:ext cx="11207607" cy="213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u="sng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 run 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–d -it </a:t>
            </a:r>
            <a:r>
              <a:rPr lang="en-US" altLang="zh-TW" sz="2800" b="1" u="sng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--name 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(xxx) </a:t>
            </a:r>
            <a:r>
              <a:rPr lang="en-US" altLang="zh-TW" sz="2800" b="1" u="sng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-p (host </a:t>
            </a:r>
            <a:r>
              <a:rPr lang="en-US" altLang="zh-TW" sz="2800" b="1" u="sng" cap="none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os</a:t>
            </a:r>
            <a:r>
              <a:rPr lang="en-US" altLang="zh-TW" sz="2800" b="1" u="sng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port):(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docker</a:t>
            </a:r>
            <a:r>
              <a:rPr lang="zh-TW" altLang="en-US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port)</a:t>
            </a:r>
            <a:r>
              <a:rPr lang="zh-TW" altLang="en-US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2800" b="1" u="sng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&lt;image name&gt;</a:t>
            </a:r>
            <a:endParaRPr lang="en-US" altLang="zh-TW" sz="2800" b="1" cap="none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4324927" y="4811231"/>
            <a:ext cx="3159553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cap="none" dirty="0" smtClean="0"/>
              <a:t>-d </a:t>
            </a:r>
            <a:r>
              <a:rPr lang="zh-TW" altLang="en-US" sz="4800" cap="none" dirty="0" smtClean="0"/>
              <a:t>背景執行</a:t>
            </a:r>
            <a:endParaRPr lang="en-US" altLang="zh-TW" sz="4800" cap="none" dirty="0" smtClean="0"/>
          </a:p>
          <a:p>
            <a:pPr algn="ctr"/>
            <a:r>
              <a:rPr lang="en-US" altLang="zh-TW" sz="4800" cap="none" dirty="0" smtClean="0"/>
              <a:t>-</a:t>
            </a:r>
            <a:r>
              <a:rPr lang="en-US" altLang="zh-TW" sz="4800" cap="none" dirty="0" err="1" smtClean="0"/>
              <a:t>i</a:t>
            </a:r>
            <a:r>
              <a:rPr lang="en-US" altLang="zh-TW" sz="4800" cap="none" dirty="0" smtClean="0"/>
              <a:t> </a:t>
            </a:r>
            <a:r>
              <a:rPr lang="zh-TW" altLang="en-US" sz="4800" cap="none" dirty="0" smtClean="0"/>
              <a:t>標準輸入</a:t>
            </a:r>
            <a:endParaRPr lang="en-US" altLang="zh-TW" sz="4800" cap="none" dirty="0" smtClean="0"/>
          </a:p>
          <a:p>
            <a:pPr algn="ctr"/>
            <a:r>
              <a:rPr lang="en-US" altLang="zh-TW" sz="4800" cap="none" dirty="0" smtClean="0"/>
              <a:t>-t terminal</a:t>
            </a:r>
          </a:p>
          <a:p>
            <a:pPr algn="ctr"/>
            <a:r>
              <a:rPr lang="en-US" altLang="zh-TW" sz="4800" cap="none" dirty="0" smtClean="0"/>
              <a:t>-p </a:t>
            </a:r>
            <a:r>
              <a:rPr lang="zh-TW" altLang="en-US" sz="4800" cap="none" dirty="0" smtClean="0"/>
              <a:t>轉發</a:t>
            </a:r>
            <a:r>
              <a:rPr lang="en-US" altLang="zh-TW" sz="4800" cap="none" dirty="0" smtClean="0"/>
              <a:t>port</a:t>
            </a:r>
          </a:p>
          <a:p>
            <a:pPr algn="ctr"/>
            <a:r>
              <a:rPr lang="en-US" altLang="zh-TW" sz="4800" cap="none" dirty="0" smtClean="0"/>
              <a:t>--name </a:t>
            </a:r>
            <a:r>
              <a:rPr lang="zh-TW" altLang="en-US" sz="4800" cap="none" dirty="0" smtClean="0"/>
              <a:t>取名子</a:t>
            </a:r>
            <a:endParaRPr lang="zh-TW" altLang="en-US" sz="4800" cap="none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00901" y="2591956"/>
            <a:ext cx="11650955" cy="2136148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範例</a:t>
            </a:r>
            <a:r>
              <a:rPr lang="en-US" altLang="zh-TW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  <a:r>
              <a:rPr lang="zh-TW" altLang="en-US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用</a:t>
            </a:r>
            <a:r>
              <a:rPr lang="en-US" altLang="zh-TW" sz="3200" b="1" cap="non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abc</a:t>
            </a:r>
            <a:r>
              <a:rPr lang="en-US" altLang="zh-TW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image </a:t>
            </a:r>
            <a:r>
              <a:rPr lang="zh-TW" altLang="en-US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建立名字</a:t>
            </a:r>
            <a:r>
              <a:rPr lang="en-US" altLang="zh-TW" sz="3200" b="1" cap="non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nisra</a:t>
            </a:r>
            <a:r>
              <a:rPr lang="en-US" altLang="zh-TW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的</a:t>
            </a:r>
            <a:r>
              <a:rPr lang="en-US" altLang="zh-TW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container </a:t>
            </a:r>
          </a:p>
          <a:p>
            <a:r>
              <a:rPr lang="en-US" altLang="zh-TW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Port </a:t>
            </a:r>
            <a:r>
              <a:rPr lang="zh-TW" altLang="en-US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轉發 </a:t>
            </a:r>
            <a:r>
              <a:rPr lang="en-US" altLang="zh-TW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: </a:t>
            </a:r>
            <a:r>
              <a:rPr lang="zh-TW" altLang="en-US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從</a:t>
            </a:r>
            <a:r>
              <a:rPr lang="en-US" altLang="zh-TW" sz="3200" b="1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container </a:t>
            </a:r>
            <a:r>
              <a:rPr lang="zh-TW" altLang="en-US" sz="3200" b="1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中的</a:t>
            </a:r>
            <a:r>
              <a:rPr lang="en-US" altLang="zh-TW" sz="3200" b="1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80 </a:t>
            </a:r>
            <a:r>
              <a:rPr lang="zh-TW" altLang="en-US" sz="3200" b="1" cap="non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轉發到 </a:t>
            </a:r>
            <a:r>
              <a:rPr lang="zh-TW" altLang="en-US" sz="3200" b="1" cap="non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主機</a:t>
            </a:r>
            <a:r>
              <a:rPr lang="en-US" altLang="zh-TW" sz="3200" b="1" cap="non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port</a:t>
            </a:r>
            <a:r>
              <a:rPr lang="zh-TW" altLang="en-US" sz="3200" b="1" cap="non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的</a:t>
            </a:r>
            <a:r>
              <a:rPr lang="en-US" altLang="zh-TW" sz="3200" b="1" cap="non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8787</a:t>
            </a:r>
          </a:p>
          <a:p>
            <a:r>
              <a:rPr lang="en-US" altLang="zh-TW" sz="3200" b="1" u="sng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Docker  run  –d  –it  --name </a:t>
            </a:r>
            <a:r>
              <a:rPr lang="en-US" altLang="zh-TW" sz="3200" b="1" u="sng" cap="none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nisra</a:t>
            </a:r>
            <a:r>
              <a:rPr lang="en-US" altLang="zh-TW" sz="3200" b="1" u="sng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–p 8787:80</a:t>
            </a:r>
            <a:r>
              <a:rPr lang="zh-TW" altLang="en-US" sz="3200" b="1" u="sng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sz="3200" b="1" u="sng" cap="none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abc</a:t>
            </a:r>
            <a:endParaRPr lang="en-US" altLang="zh-TW" sz="3200" b="1" cap="non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9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Lab - 0x03</a:t>
            </a:r>
            <a:endParaRPr lang="zh-TW" altLang="en-US" sz="48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23274" y="2191329"/>
            <a:ext cx="12108872" cy="3793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cap="none" dirty="0" smtClean="0"/>
              <a:t>用</a:t>
            </a:r>
            <a:r>
              <a:rPr lang="en-US" altLang="zh-TW" sz="4000" cap="none" dirty="0" smtClean="0"/>
              <a:t>cat </a:t>
            </a:r>
            <a:r>
              <a:rPr lang="zh-TW" altLang="en-US" sz="4000" cap="none" dirty="0" smtClean="0"/>
              <a:t>查看</a:t>
            </a:r>
            <a:r>
              <a:rPr lang="en-US" altLang="zh-TW" sz="4000" cap="none" dirty="0" smtClean="0"/>
              <a:t>lab03</a:t>
            </a:r>
          </a:p>
          <a:p>
            <a:r>
              <a:rPr lang="en-US" altLang="zh-TW" sz="4000" cap="none" dirty="0" smtClean="0"/>
              <a:t>Pull william31212/lab03 </a:t>
            </a:r>
            <a:r>
              <a:rPr lang="zh-TW" altLang="en-US" sz="4000" cap="none" dirty="0" smtClean="0"/>
              <a:t>，然後試著</a:t>
            </a:r>
            <a:r>
              <a:rPr lang="en-US" altLang="zh-TW" sz="4000" cap="none" dirty="0" smtClean="0"/>
              <a:t>port</a:t>
            </a:r>
            <a:r>
              <a:rPr lang="zh-TW" altLang="en-US" sz="4000" cap="none" dirty="0" smtClean="0"/>
              <a:t> 出來用瀏覽器查看</a:t>
            </a:r>
            <a:r>
              <a:rPr lang="en-US" altLang="zh-TW" sz="4000" cap="none" dirty="0" smtClean="0"/>
              <a:t>flag</a:t>
            </a:r>
          </a:p>
          <a:p>
            <a:r>
              <a:rPr lang="en-US" altLang="zh-TW" sz="4000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Hint: </a:t>
            </a:r>
            <a:r>
              <a:rPr lang="zh-TW" altLang="en-US" sz="4000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網頁預設為</a:t>
            </a:r>
            <a:r>
              <a:rPr lang="en-US" altLang="zh-TW" sz="4000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80 port</a:t>
            </a:r>
            <a:endParaRPr lang="zh-TW" altLang="en-US" sz="4000" cap="none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5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cap="none" dirty="0" smtClean="0"/>
              <a:t>Docker image </a:t>
            </a:r>
            <a:r>
              <a:rPr lang="zh-TW" altLang="en-US" sz="4800" cap="none" dirty="0" smtClean="0"/>
              <a:t>製作</a:t>
            </a:r>
            <a:endParaRPr lang="zh-TW" altLang="en-US" sz="4800" cap="none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233775" y="2339110"/>
            <a:ext cx="9905998" cy="3639366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cap="none" dirty="0" smtClean="0"/>
              <a:t>Docker file</a:t>
            </a:r>
          </a:p>
          <a:p>
            <a:r>
              <a:rPr lang="en-US" altLang="zh-TW" sz="4000" b="1" cap="none" dirty="0" smtClean="0"/>
              <a:t>Docker export(</a:t>
            </a:r>
            <a:r>
              <a:rPr lang="zh-TW" altLang="en-US" sz="4000" b="1" cap="none" dirty="0" smtClean="0"/>
              <a:t>把</a:t>
            </a:r>
            <a:r>
              <a:rPr lang="en-US" altLang="zh-TW" sz="4000" b="1" cap="none" dirty="0" err="1" smtClean="0"/>
              <a:t>contaier</a:t>
            </a:r>
            <a:r>
              <a:rPr lang="zh-TW" altLang="en-US" sz="4000" b="1" cap="none" dirty="0" smtClean="0"/>
              <a:t>變成</a:t>
            </a:r>
            <a:r>
              <a:rPr lang="en-US" altLang="zh-TW" sz="4000" b="1" cap="none" dirty="0" smtClean="0"/>
              <a:t>image)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75" y="2061101"/>
            <a:ext cx="4238625" cy="16097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400" y="4985282"/>
            <a:ext cx="3301566" cy="17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今日重點</a:t>
            </a:r>
            <a:endParaRPr lang="zh-TW" alt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zh-TW" sz="3200" cap="none" dirty="0" smtClean="0"/>
              <a:t>Docker </a:t>
            </a:r>
            <a:r>
              <a:rPr lang="zh-TW" altLang="en-US" sz="3200" cap="none" dirty="0" smtClean="0"/>
              <a:t>介紹</a:t>
            </a:r>
            <a:r>
              <a:rPr lang="en-US" altLang="zh-TW" sz="3200" cap="none" dirty="0" smtClean="0"/>
              <a:t>&amp;</a:t>
            </a:r>
            <a:r>
              <a:rPr lang="zh-TW" altLang="en-US" sz="3200" cap="none" dirty="0" smtClean="0"/>
              <a:t>由來</a:t>
            </a:r>
            <a:endParaRPr lang="en-US" altLang="zh-TW" sz="3200" cap="none" dirty="0" smtClean="0"/>
          </a:p>
          <a:p>
            <a:pPr marL="457200" indent="-457200">
              <a:buFont typeface="Arial"/>
              <a:buAutoNum type="arabicPeriod"/>
            </a:pPr>
            <a:r>
              <a:rPr lang="zh-TW" altLang="en-US" sz="3200" cap="none" dirty="0"/>
              <a:t>實作</a:t>
            </a:r>
            <a:r>
              <a:rPr lang="en-US" altLang="zh-TW" sz="3200" cap="none" dirty="0" err="1" smtClean="0"/>
              <a:t>docker</a:t>
            </a:r>
            <a:endParaRPr lang="en-US" altLang="zh-TW" sz="3200" cap="none" dirty="0" smtClean="0"/>
          </a:p>
          <a:p>
            <a:pPr marL="457200" indent="-457200">
              <a:buAutoNum type="arabicPeriod"/>
            </a:pPr>
            <a:r>
              <a:rPr lang="en-US" altLang="zh-TW" sz="3200" cap="none" dirty="0" smtClean="0"/>
              <a:t>Docker file</a:t>
            </a:r>
          </a:p>
        </p:txBody>
      </p:sp>
    </p:spTree>
    <p:extLst>
      <p:ext uri="{BB962C8B-B14F-4D97-AF65-F5344CB8AC3E}">
        <p14:creationId xmlns:p14="http://schemas.microsoft.com/office/powerpoint/2010/main" val="18271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337126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1.Docker </a:t>
            </a:r>
            <a:r>
              <a:rPr lang="en-US" altLang="zh-TW" sz="3600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file</a:t>
            </a:r>
            <a:endParaRPr lang="zh-TW" altLang="en-US" sz="3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0" y="2223654"/>
            <a:ext cx="10490724" cy="3807692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3731491" y="3149600"/>
            <a:ext cx="1274618" cy="18473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5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1195" y="230909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Docker file </a:t>
            </a:r>
            <a:r>
              <a:rPr lang="zh-TW" altLang="en-US" sz="4000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撰寫</a:t>
            </a:r>
            <a:endParaRPr lang="zh-TW" altLang="en-US" sz="4000" b="1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252" b="16535"/>
          <a:stretch/>
        </p:blipFill>
        <p:spPr>
          <a:xfrm>
            <a:off x="1074015" y="1671782"/>
            <a:ext cx="9320357" cy="482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 smtClean="0"/>
              <a:t>寫好</a:t>
            </a:r>
            <a:r>
              <a:rPr lang="en-US" altLang="zh-TW" sz="3600" b="1" dirty="0" err="1" smtClean="0"/>
              <a:t>docker</a:t>
            </a:r>
            <a:r>
              <a:rPr lang="zh-TW" altLang="en-US" sz="3600" b="1" dirty="0" smtClean="0"/>
              <a:t> </a:t>
            </a:r>
            <a:r>
              <a:rPr lang="en-US" altLang="zh-TW" sz="3600" b="1" dirty="0" smtClean="0"/>
              <a:t>FILE</a:t>
            </a:r>
            <a:r>
              <a:rPr lang="zh-TW" altLang="en-US" sz="3600" b="1" dirty="0" smtClean="0"/>
              <a:t>，使用</a:t>
            </a:r>
            <a:r>
              <a:rPr lang="en-US" altLang="zh-TW" sz="3600" b="1" dirty="0" smtClean="0"/>
              <a:t>build</a:t>
            </a:r>
            <a:r>
              <a:rPr lang="zh-TW" altLang="en-US" sz="3600" b="1" dirty="0" smtClean="0"/>
              <a:t>即可建立</a:t>
            </a:r>
            <a:r>
              <a:rPr lang="en-US" altLang="zh-TW" sz="3600" b="1" dirty="0" smtClean="0"/>
              <a:t>image</a:t>
            </a:r>
            <a:endParaRPr lang="zh-TW" altLang="en-US" sz="36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3200" y="2939473"/>
            <a:ext cx="12330545" cy="1708727"/>
          </a:xfrm>
        </p:spPr>
        <p:txBody>
          <a:bodyPr>
            <a:normAutofit/>
          </a:bodyPr>
          <a:lstStyle/>
          <a:p>
            <a:r>
              <a:rPr lang="en-US" altLang="zh-TW" sz="4000" cap="none" dirty="0">
                <a:effectLst/>
              </a:rPr>
              <a:t>docker build -t &lt;</a:t>
            </a:r>
            <a:r>
              <a:rPr lang="en-US" altLang="zh-TW" sz="4000" cap="none" dirty="0" err="1">
                <a:effectLst/>
              </a:rPr>
              <a:t>imagename</a:t>
            </a:r>
            <a:r>
              <a:rPr lang="en-US" altLang="zh-TW" sz="4000" cap="none" dirty="0">
                <a:effectLst/>
              </a:rPr>
              <a:t>&gt; </a:t>
            </a:r>
            <a:r>
              <a:rPr lang="en-US" altLang="zh-TW" sz="4000" cap="none" dirty="0" smtClean="0">
                <a:effectLst/>
              </a:rPr>
              <a:t>&lt;</a:t>
            </a:r>
            <a:r>
              <a:rPr lang="en-US" altLang="zh-TW" sz="4000" cap="none" dirty="0" err="1" smtClean="0">
                <a:effectLst/>
              </a:rPr>
              <a:t>dockerfile</a:t>
            </a:r>
            <a:r>
              <a:rPr lang="zh-TW" altLang="en-US" sz="4000" cap="none" dirty="0" smtClean="0">
                <a:effectLst/>
              </a:rPr>
              <a:t>路徑</a:t>
            </a:r>
            <a:r>
              <a:rPr lang="en-US" altLang="zh-TW" sz="4000" cap="none" dirty="0" smtClean="0">
                <a:effectLst/>
              </a:rPr>
              <a:t>&gt;</a:t>
            </a:r>
          </a:p>
          <a:p>
            <a:r>
              <a:rPr lang="en-US" altLang="zh-TW" sz="4000" cap="none" dirty="0">
                <a:effectLst/>
              </a:rPr>
              <a:t>Ex: </a:t>
            </a:r>
            <a:r>
              <a:rPr lang="en-US" altLang="zh-TW" sz="4000" cap="none" dirty="0" smtClean="0">
                <a:effectLst/>
              </a:rPr>
              <a:t>docker build –t </a:t>
            </a:r>
            <a:r>
              <a:rPr lang="en-US" altLang="zh-TW" sz="4000" cap="none" dirty="0" err="1" smtClean="0">
                <a:effectLst/>
              </a:rPr>
              <a:t>nisra_image</a:t>
            </a:r>
            <a:r>
              <a:rPr lang="en-US" altLang="zh-TW" sz="4000" cap="none" dirty="0" smtClean="0">
                <a:effectLst/>
              </a:rPr>
              <a:t> .(</a:t>
            </a:r>
            <a:r>
              <a:rPr lang="zh-TW" altLang="en-US" sz="4000" cap="none" dirty="0" smtClean="0">
                <a:effectLst/>
              </a:rPr>
              <a:t>當前目錄</a:t>
            </a:r>
            <a:r>
              <a:rPr lang="en-US" altLang="zh-TW" sz="4000" cap="none" dirty="0" smtClean="0">
                <a:effectLst/>
              </a:rPr>
              <a:t>)</a:t>
            </a:r>
            <a:endParaRPr lang="en-US" altLang="zh-TW" sz="4000" cap="non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7474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6831" y="175491"/>
            <a:ext cx="9905998" cy="1062182"/>
          </a:xfrm>
        </p:spPr>
        <p:txBody>
          <a:bodyPr>
            <a:normAutofit/>
          </a:bodyPr>
          <a:lstStyle/>
          <a:p>
            <a:r>
              <a:rPr lang="en-US" altLang="zh-TW" sz="4800" dirty="0" smtClean="0"/>
              <a:t>Lab - 0x04</a:t>
            </a:r>
            <a:endParaRPr lang="zh-TW" altLang="en-US" sz="48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95394" y="1653915"/>
            <a:ext cx="12108872" cy="470015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cap="none" dirty="0" smtClean="0"/>
              <a:t>用</a:t>
            </a:r>
            <a:r>
              <a:rPr lang="en-US" altLang="zh-TW" sz="4000" cap="none" dirty="0" smtClean="0"/>
              <a:t>cat </a:t>
            </a:r>
            <a:r>
              <a:rPr lang="zh-TW" altLang="en-US" sz="4000" cap="none" dirty="0" smtClean="0"/>
              <a:t>查看</a:t>
            </a:r>
            <a:r>
              <a:rPr lang="en-US" altLang="zh-TW" sz="4000" cap="none" dirty="0" smtClean="0"/>
              <a:t>lab04</a:t>
            </a:r>
          </a:p>
          <a:p>
            <a:r>
              <a:rPr lang="zh-TW" altLang="en-US" sz="4000" cap="none" dirty="0" smtClean="0"/>
              <a:t>撰寫一個</a:t>
            </a:r>
            <a:r>
              <a:rPr lang="en-US" altLang="zh-TW" sz="4000" cap="none" dirty="0" err="1" smtClean="0"/>
              <a:t>docker</a:t>
            </a:r>
            <a:r>
              <a:rPr lang="zh-TW" altLang="en-US" sz="4000" cap="none" dirty="0"/>
              <a:t> </a:t>
            </a:r>
            <a:r>
              <a:rPr lang="en-US" altLang="zh-TW" sz="4000" cap="none" dirty="0" smtClean="0"/>
              <a:t>file</a:t>
            </a:r>
            <a:r>
              <a:rPr lang="zh-TW" altLang="en-US" sz="4000" cap="none" dirty="0" smtClean="0"/>
              <a:t>，生出一個</a:t>
            </a:r>
            <a:r>
              <a:rPr lang="en-US" altLang="zh-TW" sz="4000" cap="none" dirty="0" smtClean="0"/>
              <a:t>image</a:t>
            </a:r>
            <a:r>
              <a:rPr lang="zh-TW" altLang="en-US" sz="4000" cap="none" dirty="0" smtClean="0"/>
              <a:t>運行</a:t>
            </a:r>
            <a:endParaRPr lang="en-US" altLang="zh-TW" sz="4000" cap="none" dirty="0" smtClean="0"/>
          </a:p>
          <a:p>
            <a:r>
              <a:rPr lang="zh-TW" altLang="en-US" sz="4000" cap="none" dirty="0" smtClean="0"/>
              <a:t>請在</a:t>
            </a:r>
            <a:r>
              <a:rPr lang="en-US" altLang="zh-TW" sz="4000" cap="none" dirty="0" err="1" smtClean="0"/>
              <a:t>dockerfile</a:t>
            </a:r>
            <a:r>
              <a:rPr lang="zh-TW" altLang="en-US" sz="4000" cap="none" dirty="0" smtClean="0"/>
              <a:t> 最後加上</a:t>
            </a:r>
            <a:endParaRPr lang="en-US" altLang="zh-TW" sz="4000" cap="none" dirty="0" smtClean="0"/>
          </a:p>
          <a:p>
            <a:r>
              <a:rPr lang="en-US" altLang="zh-TW" sz="4000" b="1" cap="none" dirty="0" err="1" smtClean="0">
                <a:solidFill>
                  <a:srgbClr val="FF0000"/>
                </a:solidFill>
              </a:rPr>
              <a:t>env</a:t>
            </a:r>
            <a:r>
              <a:rPr lang="en-US" altLang="zh-TW" sz="4000" b="1" cap="none" dirty="0" smtClean="0">
                <a:solidFill>
                  <a:srgbClr val="FF0000"/>
                </a:solidFill>
              </a:rPr>
              <a:t> path=/</a:t>
            </a:r>
            <a:r>
              <a:rPr lang="en-US" altLang="zh-TW" sz="4000" b="1" cap="none" dirty="0" err="1" smtClean="0">
                <a:solidFill>
                  <a:srgbClr val="FF0000"/>
                </a:solidFill>
              </a:rPr>
              <a:t>usr</a:t>
            </a:r>
            <a:r>
              <a:rPr lang="en-US" altLang="zh-TW" sz="4000" b="1" cap="none" dirty="0" smtClean="0">
                <a:solidFill>
                  <a:srgbClr val="FF0000"/>
                </a:solidFill>
              </a:rPr>
              <a:t>/games:$PATH</a:t>
            </a:r>
            <a:endParaRPr lang="en-US" altLang="zh-TW" sz="4000" b="1" cap="none" dirty="0">
              <a:solidFill>
                <a:srgbClr val="FF0000"/>
              </a:solidFill>
            </a:endParaRPr>
          </a:p>
          <a:p>
            <a:r>
              <a:rPr lang="zh-TW" altLang="en-US" sz="4000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查看</a:t>
            </a:r>
            <a:r>
              <a:rPr lang="en-US" altLang="zh-TW" sz="4000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container</a:t>
            </a:r>
            <a:r>
              <a:rPr lang="zh-TW" altLang="en-US" sz="4000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裡的</a:t>
            </a:r>
            <a:r>
              <a:rPr lang="en-US" altLang="zh-TW" sz="4000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bash</a:t>
            </a:r>
            <a:r>
              <a:rPr lang="zh-TW" altLang="en-US" sz="4000" cap="non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，檢查是否安裝成功</a:t>
            </a:r>
            <a:endParaRPr lang="en-US" altLang="zh-TW" sz="4000" cap="none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0" y="1614054"/>
            <a:ext cx="10490724" cy="3770746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H="1" flipV="1">
            <a:off x="5809674" y="3001819"/>
            <a:ext cx="9236" cy="51723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標題 1"/>
          <p:cNvSpPr txBox="1">
            <a:spLocks/>
          </p:cNvSpPr>
          <p:nvPr/>
        </p:nvSpPr>
        <p:spPr>
          <a:xfrm>
            <a:off x="781195" y="23090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2.</a:t>
            </a:r>
            <a:r>
              <a:rPr lang="zh-TW" altLang="en-US" sz="4000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把</a:t>
            </a:r>
            <a:r>
              <a:rPr lang="en-US" altLang="zh-TW" sz="40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container</a:t>
            </a:r>
            <a:r>
              <a:rPr lang="zh-TW" altLang="en-US" sz="4000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變回</a:t>
            </a:r>
            <a:r>
              <a:rPr lang="en-US" altLang="zh-TW" sz="4000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Images</a:t>
            </a:r>
            <a:endParaRPr lang="zh-TW" altLang="en-US" sz="4000" b="1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-70861" y="5403273"/>
            <a:ext cx="12330545" cy="1708727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4000" cap="none" dirty="0">
                <a:solidFill>
                  <a:srgbClr val="7030A0"/>
                </a:solidFill>
                <a:effectLst/>
              </a:rPr>
              <a:t>docker commit &lt;container ID&gt; repo/</a:t>
            </a:r>
            <a:r>
              <a:rPr lang="en-US" altLang="zh-TW" sz="4000" cap="none" dirty="0" err="1">
                <a:solidFill>
                  <a:srgbClr val="7030A0"/>
                </a:solidFill>
                <a:effectLst/>
              </a:rPr>
              <a:t>image:tag</a:t>
            </a:r>
            <a:endParaRPr lang="en-US" altLang="zh-TW" sz="6600" cap="none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588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337126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cap="none" dirty="0" smtClean="0">
                <a:solidFill>
                  <a:srgbClr val="00B0F0"/>
                </a:solidFill>
              </a:rPr>
              <a:t>Push</a:t>
            </a:r>
            <a:r>
              <a:rPr lang="zh-TW" altLang="en-US" sz="3600" cap="none" dirty="0" smtClean="0">
                <a:solidFill>
                  <a:srgbClr val="00B0F0"/>
                </a:solidFill>
              </a:rPr>
              <a:t>你的</a:t>
            </a:r>
            <a:r>
              <a:rPr lang="en-US" altLang="zh-TW" sz="3600" cap="none" dirty="0" smtClean="0">
                <a:solidFill>
                  <a:srgbClr val="00B0F0"/>
                </a:solidFill>
              </a:rPr>
              <a:t>images</a:t>
            </a:r>
            <a:r>
              <a:rPr lang="zh-TW" altLang="en-US" sz="3600" cap="none" dirty="0" smtClean="0">
                <a:solidFill>
                  <a:srgbClr val="00B0F0"/>
                </a:solidFill>
              </a:rPr>
              <a:t>到</a:t>
            </a:r>
            <a:r>
              <a:rPr lang="en-US" altLang="zh-TW" sz="3600" cap="none" dirty="0" smtClean="0">
                <a:solidFill>
                  <a:srgbClr val="00B0F0"/>
                </a:solidFill>
              </a:rPr>
              <a:t>docker</a:t>
            </a:r>
            <a:r>
              <a:rPr lang="zh-TW" altLang="en-US" sz="3600" cap="none" dirty="0" smtClean="0">
                <a:solidFill>
                  <a:srgbClr val="00B0F0"/>
                </a:solidFill>
              </a:rPr>
              <a:t> </a:t>
            </a:r>
            <a:r>
              <a:rPr lang="en-US" altLang="zh-TW" sz="3600" cap="none" dirty="0" smtClean="0">
                <a:solidFill>
                  <a:srgbClr val="00B0F0"/>
                </a:solidFill>
              </a:rPr>
              <a:t>hub</a:t>
            </a:r>
            <a:r>
              <a:rPr lang="zh-TW" altLang="en-US" sz="3600" cap="none" dirty="0" smtClean="0">
                <a:solidFill>
                  <a:srgbClr val="00B0F0"/>
                </a:solidFill>
              </a:rPr>
              <a:t>上</a:t>
            </a:r>
            <a:endParaRPr lang="zh-TW" altLang="en-US" sz="3600" cap="none" dirty="0">
              <a:solidFill>
                <a:srgbClr val="00B0F0"/>
              </a:solidFill>
            </a:endParaRP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0" y="2223654"/>
            <a:ext cx="10490724" cy="3807692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7019636" y="3029527"/>
            <a:ext cx="1219200" cy="923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81" y="3672609"/>
            <a:ext cx="3380509" cy="19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Lab - 0x05</a:t>
            </a:r>
            <a:endParaRPr lang="zh-TW" altLang="en-US" sz="48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66256" y="2311402"/>
            <a:ext cx="12108872" cy="379383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cap="none" dirty="0" smtClean="0"/>
              <a:t>用</a:t>
            </a:r>
            <a:r>
              <a:rPr lang="en-US" altLang="zh-TW" sz="4000" cap="none" dirty="0" smtClean="0"/>
              <a:t>cat </a:t>
            </a:r>
            <a:r>
              <a:rPr lang="zh-TW" altLang="en-US" sz="4000" cap="none" dirty="0" smtClean="0"/>
              <a:t>查看</a:t>
            </a:r>
            <a:r>
              <a:rPr lang="en-US" altLang="zh-TW" sz="4000" cap="none" dirty="0" smtClean="0"/>
              <a:t>lab05</a:t>
            </a:r>
            <a:r>
              <a:rPr lang="zh-TW" altLang="en-US" sz="4000" cap="none" dirty="0" smtClean="0"/>
              <a:t>，請先幫我輸入</a:t>
            </a:r>
            <a:r>
              <a:rPr lang="en-US" altLang="zh-TW" sz="4000" b="1" cap="none" dirty="0" smtClean="0">
                <a:solidFill>
                  <a:srgbClr val="7030A0"/>
                </a:solidFill>
              </a:rPr>
              <a:t>./gen.sh</a:t>
            </a:r>
          </a:p>
          <a:p>
            <a:r>
              <a:rPr lang="zh-TW" altLang="en-US" sz="4000" cap="none" dirty="0" smtClean="0"/>
              <a:t>裡面有很多垃圾</a:t>
            </a:r>
            <a:r>
              <a:rPr lang="en-US" altLang="zh-TW" sz="4000" cap="none" dirty="0" smtClean="0"/>
              <a:t>images</a:t>
            </a:r>
            <a:r>
              <a:rPr lang="zh-TW" altLang="en-US" sz="4000" cap="none" dirty="0" smtClean="0"/>
              <a:t>，試著用一次刪除他</a:t>
            </a:r>
            <a:endParaRPr lang="en-US" altLang="zh-TW" sz="4000" cap="none" dirty="0" smtClean="0"/>
          </a:p>
          <a:p>
            <a:r>
              <a:rPr lang="zh-TW" altLang="en-US" sz="4000" cap="none" dirty="0" smtClean="0"/>
              <a:t>可以查查看網路</a:t>
            </a:r>
            <a:r>
              <a:rPr lang="en-US" altLang="zh-TW" sz="4000" cap="none" dirty="0" smtClean="0"/>
              <a:t>:</a:t>
            </a:r>
            <a:r>
              <a:rPr lang="zh-TW" altLang="en-US" sz="4000" cap="none" dirty="0" smtClean="0"/>
              <a:t> </a:t>
            </a:r>
            <a:r>
              <a:rPr lang="en-US" altLang="zh-TW" sz="4000" cap="none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96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LAB-0x06(</a:t>
            </a:r>
            <a:r>
              <a:rPr lang="zh-TW" altLang="en-US" sz="4800" dirty="0" smtClean="0"/>
              <a:t>大融合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66256" y="2311402"/>
            <a:ext cx="12108872" cy="379383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cap="none" dirty="0" smtClean="0"/>
              <a:t>辦一個</a:t>
            </a:r>
            <a:r>
              <a:rPr lang="en-US" altLang="zh-TW" sz="4000" cap="none" dirty="0" smtClean="0"/>
              <a:t>docker hub</a:t>
            </a:r>
            <a:r>
              <a:rPr lang="zh-TW" altLang="en-US" sz="4000" cap="none" dirty="0" smtClean="0"/>
              <a:t>帳號</a:t>
            </a:r>
            <a:endParaRPr lang="en-US" altLang="zh-TW" sz="4000" cap="none" dirty="0" smtClean="0"/>
          </a:p>
          <a:p>
            <a:r>
              <a:rPr lang="zh-TW" altLang="en-US" sz="4000" cap="none" dirty="0" smtClean="0"/>
              <a:t>用剛剛做的</a:t>
            </a:r>
            <a:r>
              <a:rPr lang="en-US" altLang="zh-TW" sz="4000" cap="none" dirty="0" smtClean="0"/>
              <a:t>container</a:t>
            </a:r>
            <a:r>
              <a:rPr lang="zh-TW" altLang="en-US" sz="4000" cap="none" dirty="0" smtClean="0"/>
              <a:t>包成</a:t>
            </a:r>
            <a:r>
              <a:rPr lang="en-US" altLang="zh-TW" sz="4000" cap="none" dirty="0" smtClean="0"/>
              <a:t>Images</a:t>
            </a:r>
            <a:r>
              <a:rPr lang="zh-TW" altLang="en-US" sz="4000" cap="none" dirty="0" smtClean="0"/>
              <a:t>，然後傳到</a:t>
            </a:r>
            <a:r>
              <a:rPr lang="en-US" altLang="zh-TW" sz="4000" cap="none" dirty="0" err="1" smtClean="0"/>
              <a:t>dockerhub</a:t>
            </a:r>
            <a:endParaRPr lang="en-US" altLang="zh-TW" sz="4000" cap="none" dirty="0" smtClean="0"/>
          </a:p>
        </p:txBody>
      </p:sp>
    </p:spTree>
    <p:extLst>
      <p:ext uri="{BB962C8B-B14F-4D97-AF65-F5344CB8AC3E}">
        <p14:creationId xmlns:p14="http://schemas.microsoft.com/office/powerpoint/2010/main" val="16479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9813" y="411019"/>
            <a:ext cx="9905998" cy="19050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Docker 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由來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62" y="2049030"/>
            <a:ext cx="7600805" cy="427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7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`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41" y="2094344"/>
            <a:ext cx="7423267" cy="41498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30" y="1594139"/>
            <a:ext cx="63531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9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719" y="1238825"/>
            <a:ext cx="8612187" cy="484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2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73" y="471054"/>
            <a:ext cx="10213367" cy="57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8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0576" y="184144"/>
            <a:ext cx="9905998" cy="1905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還沒有</a:t>
            </a:r>
            <a:r>
              <a:rPr lang="en-US" altLang="zh-TW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docker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的年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代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93" y="1522844"/>
            <a:ext cx="7910224" cy="47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8068" y="369455"/>
            <a:ext cx="9905998" cy="1905000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為甚麼要分來分去，放在一起不好嗎</a:t>
            </a:r>
            <a:endParaRPr lang="zh-TW" altLang="en-US" sz="4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94867" y="2691602"/>
            <a:ext cx="11373859" cy="21421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TW" sz="2800" b="1" dirty="0" smtClean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1.</a:t>
            </a:r>
            <a:r>
              <a:rPr lang="zh-TW" altLang="en-US" sz="2800" b="1" dirty="0" smtClean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擁有</a:t>
            </a:r>
            <a:r>
              <a:rPr lang="zh-TW" altLang="en-US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獨立甚至相互不同的作業系統、</a:t>
            </a:r>
            <a:r>
              <a:rPr lang="zh-TW" altLang="en-US" sz="2800" b="1" dirty="0" smtClean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環境，</a:t>
            </a:r>
            <a:r>
              <a:rPr lang="zh-TW" altLang="en-US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完全的把系統的硬體資源</a:t>
            </a:r>
            <a:r>
              <a:rPr lang="zh-TW" altLang="en-US" sz="2800" b="1" dirty="0" smtClean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隔離</a:t>
            </a:r>
            <a:endParaRPr lang="zh-TW" altLang="en-US" sz="2800" b="1" dirty="0">
              <a:solidFill>
                <a:schemeClr val="bg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Open Sans"/>
            </a:endParaRPr>
          </a:p>
          <a:p>
            <a:pPr fontAlgn="base"/>
            <a:r>
              <a:rPr lang="en-US" altLang="zh-TW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2</a:t>
            </a:r>
            <a:r>
              <a:rPr lang="en-US" altLang="zh-TW" sz="2800" b="1" dirty="0" smtClean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.</a:t>
            </a:r>
            <a:r>
              <a:rPr lang="zh-TW" altLang="en-US" sz="2800" b="1" dirty="0" smtClean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有效管理 </a:t>
            </a:r>
            <a:r>
              <a:rPr lang="en-US" altLang="zh-TW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Host </a:t>
            </a:r>
            <a:r>
              <a:rPr lang="zh-TW" altLang="en-US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的資源 </a:t>
            </a:r>
            <a:r>
              <a:rPr lang="en-US" altLang="zh-TW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(CPU</a:t>
            </a:r>
            <a:r>
              <a:rPr lang="zh-TW" altLang="en-US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、</a:t>
            </a:r>
            <a:r>
              <a:rPr lang="en-US" altLang="zh-TW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RAM</a:t>
            </a:r>
            <a:r>
              <a:rPr lang="zh-TW" altLang="en-US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、</a:t>
            </a:r>
            <a:r>
              <a:rPr lang="en-US" altLang="zh-TW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Storage) </a:t>
            </a:r>
            <a:r>
              <a:rPr lang="zh-TW" altLang="en-US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並分配於各 </a:t>
            </a:r>
            <a:r>
              <a:rPr lang="en-US" altLang="zh-TW" sz="2800" b="1" dirty="0" smtClean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VM</a:t>
            </a:r>
            <a:endParaRPr lang="zh-TW" altLang="en-US" sz="2800" b="1" dirty="0">
              <a:solidFill>
                <a:schemeClr val="bg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Open Sans"/>
            </a:endParaRPr>
          </a:p>
          <a:p>
            <a:pPr fontAlgn="base"/>
            <a:r>
              <a:rPr lang="en-US" altLang="zh-TW" sz="2800" b="1" dirty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3</a:t>
            </a:r>
            <a:r>
              <a:rPr lang="en-US" altLang="zh-TW" sz="2800" b="1" dirty="0" smtClean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.</a:t>
            </a:r>
            <a:r>
              <a:rPr lang="zh-TW" altLang="en-US" sz="2800" b="1" dirty="0" smtClean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單一個</a:t>
            </a:r>
            <a:r>
              <a:rPr lang="en-US" altLang="zh-TW" sz="2800" b="1" dirty="0" smtClean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VM</a:t>
            </a:r>
            <a:r>
              <a:rPr lang="zh-TW" altLang="en-US" sz="2800" b="1" dirty="0" smtClean="0">
                <a:solidFill>
                  <a:schemeClr val="bg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Open Sans"/>
              </a:rPr>
              <a:t>壞掉不會影響到其他服務</a:t>
            </a:r>
            <a:endParaRPr lang="en-US" altLang="zh-TW" sz="2800" b="1" i="0" dirty="0">
              <a:solidFill>
                <a:schemeClr val="bg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266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TM03457485[[fn=網線]]</Template>
  <TotalTime>2279</TotalTime>
  <Words>995</Words>
  <Application>Microsoft Office PowerPoint</Application>
  <PresentationFormat>寬螢幕</PresentationFormat>
  <Paragraphs>126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Open Sans</vt:lpstr>
      <vt:lpstr>微軟正黑體</vt:lpstr>
      <vt:lpstr>新細明體</vt:lpstr>
      <vt:lpstr>Arial</vt:lpstr>
      <vt:lpstr>Arial Rounded MT Bold</vt:lpstr>
      <vt:lpstr>Century Gothic</vt:lpstr>
      <vt:lpstr>網狀</vt:lpstr>
      <vt:lpstr>先到Z://nisra 下載檔案</vt:lpstr>
      <vt:lpstr>docker</vt:lpstr>
      <vt:lpstr>今日重點</vt:lpstr>
      <vt:lpstr>Docker 由來</vt:lpstr>
      <vt:lpstr>`</vt:lpstr>
      <vt:lpstr>PowerPoint 簡報</vt:lpstr>
      <vt:lpstr>PowerPoint 簡報</vt:lpstr>
      <vt:lpstr>還沒有docker的年代</vt:lpstr>
      <vt:lpstr>為甚麼要分來分去，放在一起不好嗎</vt:lpstr>
      <vt:lpstr>有了docker之後</vt:lpstr>
      <vt:lpstr>docker好處多多</vt:lpstr>
      <vt:lpstr>Docker 介紹</vt:lpstr>
      <vt:lpstr>Docker images &amp; docker container</vt:lpstr>
      <vt:lpstr>Docker images 映像檔</vt:lpstr>
      <vt:lpstr>Docker container 容器</vt:lpstr>
      <vt:lpstr>網路上有些大平台(Repository)可以拿去別人的image哦</vt:lpstr>
      <vt:lpstr>實作docker</vt:lpstr>
      <vt:lpstr>DOKCER INSTALL</vt:lpstr>
      <vt:lpstr>正常應該會長這樣</vt:lpstr>
      <vt:lpstr>Docker pull (from docker hub) 萬物起頭都為helloworld</vt:lpstr>
      <vt:lpstr>Docker run</vt:lpstr>
      <vt:lpstr>Lab - 0x01</vt:lpstr>
      <vt:lpstr>我們剛剛做的事(圖解)</vt:lpstr>
      <vt:lpstr>Docker Images </vt:lpstr>
      <vt:lpstr>Docker container </vt:lpstr>
      <vt:lpstr>Lab - 0x02</vt:lpstr>
      <vt:lpstr>Docker container port轉發</vt:lpstr>
      <vt:lpstr>Lab - 0x03</vt:lpstr>
      <vt:lpstr>Docker image 製作</vt:lpstr>
      <vt:lpstr>1.Docker file</vt:lpstr>
      <vt:lpstr>Docker file 撰寫</vt:lpstr>
      <vt:lpstr>寫好docker FILE，使用build即可建立image</vt:lpstr>
      <vt:lpstr>Lab - 0x04</vt:lpstr>
      <vt:lpstr>PowerPoint 簡報</vt:lpstr>
      <vt:lpstr>Push你的images到docker hub上</vt:lpstr>
      <vt:lpstr>Lab - 0x05</vt:lpstr>
      <vt:lpstr>LAB-0x06(大融合)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Sandy</dc:creator>
  <cp:lastModifiedBy>Sandy</cp:lastModifiedBy>
  <cp:revision>140</cp:revision>
  <dcterms:created xsi:type="dcterms:W3CDTF">2019-01-27T00:30:29Z</dcterms:created>
  <dcterms:modified xsi:type="dcterms:W3CDTF">2019-02-17T07:45:01Z</dcterms:modified>
</cp:coreProperties>
</file>